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1.xml" ContentType="application/vnd.openxmlformats-officedocument.presentationml.tags+xml"/>
  <Override PartName="/ppt/notesSlides/notesSlide40.xml" ContentType="application/vnd.openxmlformats-officedocument.presentationml.notesSlide+xml"/>
  <Override PartName="/ppt/tags/tag2.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3.xml" ContentType="application/vnd.openxmlformats-officedocument.presentationml.tags+xml"/>
  <Override PartName="/ppt/notesSlides/notesSlide67.xml" ContentType="application/vnd.openxmlformats-officedocument.presentationml.notesSlide+xml"/>
  <Override PartName="/ppt/tags/tag4.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tags/tag5.xml" ContentType="application/vnd.openxmlformats-officedocument.presentationml.tags+xml"/>
  <Override PartName="/ppt/notesSlides/notesSlide88.xml" ContentType="application/vnd.openxmlformats-officedocument.presentationml.notesSlide+xml"/>
  <Override PartName="/ppt/tags/tag6.xml" ContentType="application/vnd.openxmlformats-officedocument.presentationml.tags+xml"/>
  <Override PartName="/ppt/notesSlides/notesSlide89.xml" ContentType="application/vnd.openxmlformats-officedocument.presentationml.notesSlide+xml"/>
  <Override PartName="/ppt/tags/tag7.xml" ContentType="application/vnd.openxmlformats-officedocument.presentationml.tags+xml"/>
  <Override PartName="/ppt/notesSlides/notesSlide90.xml" ContentType="application/vnd.openxmlformats-officedocument.presentationml.notesSlide+xml"/>
  <Override PartName="/ppt/tags/tag8.xml" ContentType="application/vnd.openxmlformats-officedocument.presentationml.tags+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tags/tag9.xml" ContentType="application/vnd.openxmlformats-officedocument.presentationml.tags+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3"/>
  </p:notesMasterIdLst>
  <p:sldIdLst>
    <p:sldId id="491" r:id="rId2"/>
    <p:sldId id="447" r:id="rId3"/>
    <p:sldId id="448" r:id="rId4"/>
    <p:sldId id="449" r:id="rId5"/>
    <p:sldId id="450" r:id="rId6"/>
    <p:sldId id="294" r:id="rId7"/>
    <p:sldId id="295" r:id="rId8"/>
    <p:sldId id="296" r:id="rId9"/>
    <p:sldId id="297" r:id="rId10"/>
    <p:sldId id="304" r:id="rId11"/>
    <p:sldId id="451" r:id="rId12"/>
    <p:sldId id="452" r:id="rId13"/>
    <p:sldId id="320" r:id="rId14"/>
    <p:sldId id="323" r:id="rId15"/>
    <p:sldId id="324" r:id="rId16"/>
    <p:sldId id="453" r:id="rId17"/>
    <p:sldId id="325" r:id="rId18"/>
    <p:sldId id="326" r:id="rId19"/>
    <p:sldId id="327" r:id="rId20"/>
    <p:sldId id="328" r:id="rId21"/>
    <p:sldId id="329" r:id="rId22"/>
    <p:sldId id="321" r:id="rId23"/>
    <p:sldId id="330" r:id="rId24"/>
    <p:sldId id="334" r:id="rId25"/>
    <p:sldId id="335" r:id="rId26"/>
    <p:sldId id="454" r:id="rId27"/>
    <p:sldId id="332" r:id="rId28"/>
    <p:sldId id="428" r:id="rId29"/>
    <p:sldId id="333" r:id="rId30"/>
    <p:sldId id="455" r:id="rId31"/>
    <p:sldId id="456" r:id="rId32"/>
    <p:sldId id="336" r:id="rId33"/>
    <p:sldId id="337" r:id="rId34"/>
    <p:sldId id="457" r:id="rId35"/>
    <p:sldId id="458" r:id="rId36"/>
    <p:sldId id="459" r:id="rId37"/>
    <p:sldId id="344" r:id="rId38"/>
    <p:sldId id="345" r:id="rId39"/>
    <p:sldId id="346" r:id="rId40"/>
    <p:sldId id="463" r:id="rId41"/>
    <p:sldId id="464" r:id="rId42"/>
    <p:sldId id="465" r:id="rId43"/>
    <p:sldId id="466" r:id="rId44"/>
    <p:sldId id="460" r:id="rId45"/>
    <p:sldId id="461" r:id="rId46"/>
    <p:sldId id="462" r:id="rId47"/>
    <p:sldId id="360" r:id="rId48"/>
    <p:sldId id="361" r:id="rId49"/>
    <p:sldId id="362" r:id="rId50"/>
    <p:sldId id="365" r:id="rId51"/>
    <p:sldId id="366" r:id="rId52"/>
    <p:sldId id="367" r:id="rId53"/>
    <p:sldId id="368" r:id="rId54"/>
    <p:sldId id="371" r:id="rId55"/>
    <p:sldId id="372" r:id="rId56"/>
    <p:sldId id="467" r:id="rId57"/>
    <p:sldId id="468" r:id="rId58"/>
    <p:sldId id="375" r:id="rId59"/>
    <p:sldId id="374" r:id="rId60"/>
    <p:sldId id="469" r:id="rId61"/>
    <p:sldId id="470" r:id="rId62"/>
    <p:sldId id="471" r:id="rId63"/>
    <p:sldId id="472" r:id="rId64"/>
    <p:sldId id="384" r:id="rId65"/>
    <p:sldId id="474" r:id="rId66"/>
    <p:sldId id="475" r:id="rId67"/>
    <p:sldId id="383" r:id="rId68"/>
    <p:sldId id="490" r:id="rId69"/>
    <p:sldId id="477" r:id="rId70"/>
    <p:sldId id="386" r:id="rId71"/>
    <p:sldId id="377" r:id="rId72"/>
    <p:sldId id="381" r:id="rId73"/>
    <p:sldId id="378" r:id="rId74"/>
    <p:sldId id="379" r:id="rId75"/>
    <p:sldId id="380" r:id="rId76"/>
    <p:sldId id="478" r:id="rId77"/>
    <p:sldId id="390" r:id="rId78"/>
    <p:sldId id="389" r:id="rId79"/>
    <p:sldId id="479" r:id="rId80"/>
    <p:sldId id="480" r:id="rId81"/>
    <p:sldId id="387" r:id="rId82"/>
    <p:sldId id="481" r:id="rId83"/>
    <p:sldId id="391" r:id="rId84"/>
    <p:sldId id="483" r:id="rId85"/>
    <p:sldId id="393" r:id="rId86"/>
    <p:sldId id="484" r:id="rId87"/>
    <p:sldId id="482" r:id="rId88"/>
    <p:sldId id="394" r:id="rId89"/>
    <p:sldId id="395" r:id="rId90"/>
    <p:sldId id="396" r:id="rId91"/>
    <p:sldId id="397" r:id="rId92"/>
    <p:sldId id="398" r:id="rId93"/>
    <p:sldId id="399" r:id="rId94"/>
    <p:sldId id="485" r:id="rId95"/>
    <p:sldId id="486" r:id="rId96"/>
    <p:sldId id="401" r:id="rId97"/>
    <p:sldId id="443" r:id="rId98"/>
    <p:sldId id="444" r:id="rId99"/>
    <p:sldId id="402" r:id="rId100"/>
    <p:sldId id="400" r:id="rId101"/>
    <p:sldId id="404" r:id="rId102"/>
    <p:sldId id="405" r:id="rId103"/>
    <p:sldId id="406" r:id="rId104"/>
    <p:sldId id="408" r:id="rId105"/>
    <p:sldId id="409" r:id="rId106"/>
    <p:sldId id="407" r:id="rId107"/>
    <p:sldId id="487" r:id="rId108"/>
    <p:sldId id="412" r:id="rId109"/>
    <p:sldId id="413" r:id="rId110"/>
    <p:sldId id="411" r:id="rId111"/>
    <p:sldId id="429" r:id="rId112"/>
    <p:sldId id="415" r:id="rId113"/>
    <p:sldId id="414" r:id="rId114"/>
    <p:sldId id="430" r:id="rId115"/>
    <p:sldId id="445" r:id="rId116"/>
    <p:sldId id="446" r:id="rId117"/>
    <p:sldId id="488" r:id="rId118"/>
    <p:sldId id="418" r:id="rId119"/>
    <p:sldId id="419" r:id="rId120"/>
    <p:sldId id="420" r:id="rId121"/>
    <p:sldId id="431" r:id="rId122"/>
    <p:sldId id="434" r:id="rId123"/>
    <p:sldId id="489" r:id="rId124"/>
    <p:sldId id="433" r:id="rId125"/>
    <p:sldId id="437" r:id="rId126"/>
    <p:sldId id="438" r:id="rId127"/>
    <p:sldId id="436" r:id="rId128"/>
    <p:sldId id="441" r:id="rId129"/>
    <p:sldId id="442" r:id="rId130"/>
    <p:sldId id="440" r:id="rId131"/>
    <p:sldId id="421" r:id="rId1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FF"/>
    <a:srgbClr val="FE0000"/>
    <a:srgbClr val="010000"/>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D7C028-23A2-4A17-838A-AEA05217197B}" v="45" dt="2020-09-02T03:23:12.3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23" autoAdjust="0"/>
    <p:restoredTop sz="73025" autoAdjust="0"/>
  </p:normalViewPr>
  <p:slideViewPr>
    <p:cSldViewPr snapToGrid="0" snapToObjects="1">
      <p:cViewPr varScale="1">
        <p:scale>
          <a:sx n="78" d="100"/>
          <a:sy n="78" d="100"/>
        </p:scale>
        <p:origin x="2532"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1966"/>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notesMaster" Target="notesMasters/notesMaster1.xml"/><Relationship Id="rId138" Type="http://schemas.microsoft.com/office/2016/11/relationships/changesInfo" Target="changesInfos/changesInfo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presProps" Target="presProps.xml"/><Relationship Id="rId139"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08D7C028-23A2-4A17-838A-AEA05217197B}"/>
    <pc:docChg chg="undo custSel modSld">
      <pc:chgData name="Bethany Bolen" userId="8e338a04f9f07398" providerId="LiveId" clId="{08D7C028-23A2-4A17-838A-AEA05217197B}" dt="2020-09-02T03:23:15.301" v="312" actId="167"/>
      <pc:docMkLst>
        <pc:docMk/>
      </pc:docMkLst>
      <pc:sldChg chg="addSp delSp modSp mod">
        <pc:chgData name="Bethany Bolen" userId="8e338a04f9f07398" providerId="LiveId" clId="{08D7C028-23A2-4A17-838A-AEA05217197B}" dt="2020-09-02T03:10:16.116" v="82" actId="732"/>
        <pc:sldMkLst>
          <pc:docMk/>
          <pc:sldMk cId="2346164262" sldId="324"/>
        </pc:sldMkLst>
        <pc:picChg chg="add mod ord modCrop">
          <ac:chgData name="Bethany Bolen" userId="8e338a04f9f07398" providerId="LiveId" clId="{08D7C028-23A2-4A17-838A-AEA05217197B}" dt="2020-09-02T03:10:16.116" v="82" actId="732"/>
          <ac:picMkLst>
            <pc:docMk/>
            <pc:sldMk cId="2346164262" sldId="324"/>
            <ac:picMk id="6" creationId="{58C69298-6DB2-4965-ACD5-513B2191943B}"/>
          </ac:picMkLst>
        </pc:picChg>
        <pc:picChg chg="del">
          <ac:chgData name="Bethany Bolen" userId="8e338a04f9f07398" providerId="LiveId" clId="{08D7C028-23A2-4A17-838A-AEA05217197B}" dt="2020-09-02T03:10:09.928" v="80" actId="478"/>
          <ac:picMkLst>
            <pc:docMk/>
            <pc:sldMk cId="2346164262" sldId="324"/>
            <ac:picMk id="4099" creationId="{00000000-0000-0000-0000-000000000000}"/>
          </ac:picMkLst>
        </pc:picChg>
      </pc:sldChg>
      <pc:sldChg chg="addSp delSp modSp mod">
        <pc:chgData name="Bethany Bolen" userId="8e338a04f9f07398" providerId="LiveId" clId="{08D7C028-23A2-4A17-838A-AEA05217197B}" dt="2020-09-02T03:12:14.219" v="159" actId="478"/>
        <pc:sldMkLst>
          <pc:docMk/>
          <pc:sldMk cId="834034887" sldId="386"/>
        </pc:sldMkLst>
        <pc:picChg chg="del">
          <ac:chgData name="Bethany Bolen" userId="8e338a04f9f07398" providerId="LiveId" clId="{08D7C028-23A2-4A17-838A-AEA05217197B}" dt="2020-09-02T03:12:14.219" v="159" actId="478"/>
          <ac:picMkLst>
            <pc:docMk/>
            <pc:sldMk cId="834034887" sldId="386"/>
            <ac:picMk id="5" creationId="{00000000-0000-0000-0000-000000000000}"/>
          </ac:picMkLst>
        </pc:picChg>
        <pc:picChg chg="add mod ord">
          <ac:chgData name="Bethany Bolen" userId="8e338a04f9f07398" providerId="LiveId" clId="{08D7C028-23A2-4A17-838A-AEA05217197B}" dt="2020-09-02T03:12:13.146" v="158" actId="167"/>
          <ac:picMkLst>
            <pc:docMk/>
            <pc:sldMk cId="834034887" sldId="386"/>
            <ac:picMk id="7" creationId="{0AB94237-7FDB-4415-91B5-A3B0232859CD}"/>
          </ac:picMkLst>
        </pc:picChg>
      </pc:sldChg>
      <pc:sldChg chg="addSp delSp modSp mod">
        <pc:chgData name="Bethany Bolen" userId="8e338a04f9f07398" providerId="LiveId" clId="{08D7C028-23A2-4A17-838A-AEA05217197B}" dt="2020-09-02T03:12:54.676" v="169" actId="732"/>
        <pc:sldMkLst>
          <pc:docMk/>
          <pc:sldMk cId="3444491814" sldId="402"/>
        </pc:sldMkLst>
        <pc:picChg chg="add mod ord modCrop">
          <ac:chgData name="Bethany Bolen" userId="8e338a04f9f07398" providerId="LiveId" clId="{08D7C028-23A2-4A17-838A-AEA05217197B}" dt="2020-09-02T03:12:54.676" v="169" actId="732"/>
          <ac:picMkLst>
            <pc:docMk/>
            <pc:sldMk cId="3444491814" sldId="402"/>
            <ac:picMk id="6" creationId="{6162036F-BB4B-4A72-97C9-718BA252F537}"/>
          </ac:picMkLst>
        </pc:picChg>
        <pc:picChg chg="del">
          <ac:chgData name="Bethany Bolen" userId="8e338a04f9f07398" providerId="LiveId" clId="{08D7C028-23A2-4A17-838A-AEA05217197B}" dt="2020-09-02T03:12:40.360" v="166" actId="478"/>
          <ac:picMkLst>
            <pc:docMk/>
            <pc:sldMk cId="3444491814" sldId="402"/>
            <ac:picMk id="7" creationId="{00000000-0000-0000-0000-000000000000}"/>
          </ac:picMkLst>
        </pc:picChg>
      </pc:sldChg>
      <pc:sldChg chg="addSp delSp modSp mod">
        <pc:chgData name="Bethany Bolen" userId="8e338a04f9f07398" providerId="LiveId" clId="{08D7C028-23A2-4A17-838A-AEA05217197B}" dt="2020-09-02T03:13:11.493" v="179" actId="478"/>
        <pc:sldMkLst>
          <pc:docMk/>
          <pc:sldMk cId="1541074957" sldId="413"/>
        </pc:sldMkLst>
        <pc:picChg chg="add mod ord">
          <ac:chgData name="Bethany Bolen" userId="8e338a04f9f07398" providerId="LiveId" clId="{08D7C028-23A2-4A17-838A-AEA05217197B}" dt="2020-09-02T03:13:10.315" v="178" actId="167"/>
          <ac:picMkLst>
            <pc:docMk/>
            <pc:sldMk cId="1541074957" sldId="413"/>
            <ac:picMk id="6" creationId="{F3B4F96C-58D5-4D9E-B398-2503C722C5AB}"/>
          </ac:picMkLst>
        </pc:picChg>
        <pc:picChg chg="del">
          <ac:chgData name="Bethany Bolen" userId="8e338a04f9f07398" providerId="LiveId" clId="{08D7C028-23A2-4A17-838A-AEA05217197B}" dt="2020-09-02T03:13:11.493" v="179" actId="478"/>
          <ac:picMkLst>
            <pc:docMk/>
            <pc:sldMk cId="1541074957" sldId="413"/>
            <ac:picMk id="9219" creationId="{00000000-0000-0000-0000-000000000000}"/>
          </ac:picMkLst>
        </pc:picChg>
      </pc:sldChg>
      <pc:sldChg chg="addSp delSp modSp mod">
        <pc:chgData name="Bethany Bolen" userId="8e338a04f9f07398" providerId="LiveId" clId="{08D7C028-23A2-4A17-838A-AEA05217197B}" dt="2020-09-02T03:14:04.120" v="213" actId="732"/>
        <pc:sldMkLst>
          <pc:docMk/>
          <pc:sldMk cId="658589739" sldId="419"/>
        </pc:sldMkLst>
        <pc:picChg chg="add mod ord modCrop">
          <ac:chgData name="Bethany Bolen" userId="8e338a04f9f07398" providerId="LiveId" clId="{08D7C028-23A2-4A17-838A-AEA05217197B}" dt="2020-09-02T03:14:04.120" v="213" actId="732"/>
          <ac:picMkLst>
            <pc:docMk/>
            <pc:sldMk cId="658589739" sldId="419"/>
            <ac:picMk id="6" creationId="{BA607EE5-B335-49CC-BEB3-77F8B00D0DCF}"/>
          </ac:picMkLst>
        </pc:picChg>
        <pc:picChg chg="del">
          <ac:chgData name="Bethany Bolen" userId="8e338a04f9f07398" providerId="LiveId" clId="{08D7C028-23A2-4A17-838A-AEA05217197B}" dt="2020-09-02T03:13:59.640" v="212" actId="478"/>
          <ac:picMkLst>
            <pc:docMk/>
            <pc:sldMk cId="658589739" sldId="419"/>
            <ac:picMk id="9219" creationId="{00000000-0000-0000-0000-000000000000}"/>
          </ac:picMkLst>
        </pc:picChg>
      </pc:sldChg>
      <pc:sldChg chg="addSp delSp modSp mod">
        <pc:chgData name="Bethany Bolen" userId="8e338a04f9f07398" providerId="LiveId" clId="{08D7C028-23A2-4A17-838A-AEA05217197B}" dt="2020-09-02T03:14:25.338" v="232" actId="1035"/>
        <pc:sldMkLst>
          <pc:docMk/>
          <pc:sldMk cId="271154220" sldId="420"/>
        </pc:sldMkLst>
        <pc:picChg chg="add mod ord">
          <ac:chgData name="Bethany Bolen" userId="8e338a04f9f07398" providerId="LiveId" clId="{08D7C028-23A2-4A17-838A-AEA05217197B}" dt="2020-09-02T03:14:25.338" v="232" actId="1035"/>
          <ac:picMkLst>
            <pc:docMk/>
            <pc:sldMk cId="271154220" sldId="420"/>
            <ac:picMk id="6" creationId="{E6D23D45-F76E-4C06-BAC8-C9AF75986DEC}"/>
          </ac:picMkLst>
        </pc:picChg>
        <pc:picChg chg="del">
          <ac:chgData name="Bethany Bolen" userId="8e338a04f9f07398" providerId="LiveId" clId="{08D7C028-23A2-4A17-838A-AEA05217197B}" dt="2020-09-02T03:14:19.919" v="218" actId="478"/>
          <ac:picMkLst>
            <pc:docMk/>
            <pc:sldMk cId="271154220" sldId="420"/>
            <ac:picMk id="11267" creationId="{00000000-0000-0000-0000-000000000000}"/>
          </ac:picMkLst>
        </pc:picChg>
      </pc:sldChg>
      <pc:sldChg chg="addSp delSp modSp mod">
        <pc:chgData name="Bethany Bolen" userId="8e338a04f9f07398" providerId="LiveId" clId="{08D7C028-23A2-4A17-838A-AEA05217197B}" dt="2020-09-02T03:13:20.439" v="188" actId="1035"/>
        <pc:sldMkLst>
          <pc:docMk/>
          <pc:sldMk cId="310911158" sldId="429"/>
        </pc:sldMkLst>
        <pc:picChg chg="add mod ord">
          <ac:chgData name="Bethany Bolen" userId="8e338a04f9f07398" providerId="LiveId" clId="{08D7C028-23A2-4A17-838A-AEA05217197B}" dt="2020-09-02T03:13:20.439" v="188" actId="1035"/>
          <ac:picMkLst>
            <pc:docMk/>
            <pc:sldMk cId="310911158" sldId="429"/>
            <ac:picMk id="6" creationId="{AB61D8BB-BEB7-4D52-A106-080AE44EC5F8}"/>
          </ac:picMkLst>
        </pc:picChg>
        <pc:picChg chg="del">
          <ac:chgData name="Bethany Bolen" userId="8e338a04f9f07398" providerId="LiveId" clId="{08D7C028-23A2-4A17-838A-AEA05217197B}" dt="2020-09-02T03:13:18.064" v="184" actId="478"/>
          <ac:picMkLst>
            <pc:docMk/>
            <pc:sldMk cId="310911158" sldId="429"/>
            <ac:picMk id="4098" creationId="{00000000-0000-0000-0000-000000000000}"/>
          </ac:picMkLst>
        </pc:picChg>
      </pc:sldChg>
      <pc:sldChg chg="addSp delSp modSp mod">
        <pc:chgData name="Bethany Bolen" userId="8e338a04f9f07398" providerId="LiveId" clId="{08D7C028-23A2-4A17-838A-AEA05217197B}" dt="2020-09-02T03:14:43.975" v="240" actId="27614"/>
        <pc:sldMkLst>
          <pc:docMk/>
          <pc:sldMk cId="45891151" sldId="438"/>
        </pc:sldMkLst>
        <pc:picChg chg="add mod">
          <ac:chgData name="Bethany Bolen" userId="8e338a04f9f07398" providerId="LiveId" clId="{08D7C028-23A2-4A17-838A-AEA05217197B}" dt="2020-09-02T03:14:43.975" v="240" actId="27614"/>
          <ac:picMkLst>
            <pc:docMk/>
            <pc:sldMk cId="45891151" sldId="438"/>
            <ac:picMk id="19" creationId="{A792FE6B-0C9F-45F4-8E38-95875F723972}"/>
          </ac:picMkLst>
        </pc:picChg>
        <pc:picChg chg="del">
          <ac:chgData name="Bethany Bolen" userId="8e338a04f9f07398" providerId="LiveId" clId="{08D7C028-23A2-4A17-838A-AEA05217197B}" dt="2020-09-02T03:14:40.986" v="238" actId="478"/>
          <ac:picMkLst>
            <pc:docMk/>
            <pc:sldMk cId="45891151" sldId="438"/>
            <ac:picMk id="1026" creationId="{00000000-0000-0000-0000-000000000000}"/>
          </ac:picMkLst>
        </pc:picChg>
      </pc:sldChg>
      <pc:sldChg chg="addSp delSp modSp mod">
        <pc:chgData name="Bethany Bolen" userId="8e338a04f9f07398" providerId="LiveId" clId="{08D7C028-23A2-4A17-838A-AEA05217197B}" dt="2020-09-02T03:22:46.192" v="309" actId="732"/>
        <pc:sldMkLst>
          <pc:docMk/>
          <pc:sldMk cId="2676685051" sldId="441"/>
        </pc:sldMkLst>
        <pc:picChg chg="add mod ord modCrop">
          <ac:chgData name="Bethany Bolen" userId="8e338a04f9f07398" providerId="LiveId" clId="{08D7C028-23A2-4A17-838A-AEA05217197B}" dt="2020-09-02T03:22:46.192" v="309" actId="732"/>
          <ac:picMkLst>
            <pc:docMk/>
            <pc:sldMk cId="2676685051" sldId="441"/>
            <ac:picMk id="6" creationId="{AAA7222D-B1DD-47E8-B580-5DEF1B144DCD}"/>
          </ac:picMkLst>
        </pc:picChg>
        <pc:picChg chg="add del mod">
          <ac:chgData name="Bethany Bolen" userId="8e338a04f9f07398" providerId="LiveId" clId="{08D7C028-23A2-4A17-838A-AEA05217197B}" dt="2020-09-02T03:16:54.863" v="270" actId="22"/>
          <ac:picMkLst>
            <pc:docMk/>
            <pc:sldMk cId="2676685051" sldId="441"/>
            <ac:picMk id="7" creationId="{8F7523DD-D80D-4357-BBC0-BEC3EA91121B}"/>
          </ac:picMkLst>
        </pc:picChg>
        <pc:picChg chg="add del">
          <ac:chgData name="Bethany Bolen" userId="8e338a04f9f07398" providerId="LiveId" clId="{08D7C028-23A2-4A17-838A-AEA05217197B}" dt="2020-09-02T03:19:48.739" v="292" actId="478"/>
          <ac:picMkLst>
            <pc:docMk/>
            <pc:sldMk cId="2676685051" sldId="441"/>
            <ac:picMk id="9" creationId="{7924C0E1-5D5B-4CB8-8AC4-F68BB018E91F}"/>
          </ac:picMkLst>
        </pc:picChg>
      </pc:sldChg>
      <pc:sldChg chg="addSp delSp modSp mod">
        <pc:chgData name="Bethany Bolen" userId="8e338a04f9f07398" providerId="LiveId" clId="{08D7C028-23A2-4A17-838A-AEA05217197B}" dt="2020-09-02T03:23:15.301" v="312" actId="167"/>
        <pc:sldMkLst>
          <pc:docMk/>
          <pc:sldMk cId="1084870119" sldId="442"/>
        </pc:sldMkLst>
        <pc:picChg chg="add ord">
          <ac:chgData name="Bethany Bolen" userId="8e338a04f9f07398" providerId="LiveId" clId="{08D7C028-23A2-4A17-838A-AEA05217197B}" dt="2020-09-02T03:23:15.301" v="312" actId="167"/>
          <ac:picMkLst>
            <pc:docMk/>
            <pc:sldMk cId="1084870119" sldId="442"/>
            <ac:picMk id="5" creationId="{78C0B717-3236-41EB-8D18-6FA607E03D35}"/>
          </ac:picMkLst>
        </pc:picChg>
        <pc:picChg chg="del">
          <ac:chgData name="Bethany Bolen" userId="8e338a04f9f07398" providerId="LiveId" clId="{08D7C028-23A2-4A17-838A-AEA05217197B}" dt="2020-09-02T03:23:12.331" v="310" actId="478"/>
          <ac:picMkLst>
            <pc:docMk/>
            <pc:sldMk cId="1084870119" sldId="442"/>
            <ac:picMk id="9" creationId="{7924C0E1-5D5B-4CB8-8AC4-F68BB018E91F}"/>
          </ac:picMkLst>
        </pc:picChg>
      </pc:sldChg>
      <pc:sldChg chg="addSp delSp modSp mod">
        <pc:chgData name="Bethany Bolen" userId="8e338a04f9f07398" providerId="LiveId" clId="{08D7C028-23A2-4A17-838A-AEA05217197B}" dt="2020-09-02T03:07:39.273" v="31" actId="732"/>
        <pc:sldMkLst>
          <pc:docMk/>
          <pc:sldMk cId="3417910589" sldId="447"/>
        </pc:sldMkLst>
        <pc:picChg chg="add mod ord modCrop">
          <ac:chgData name="Bethany Bolen" userId="8e338a04f9f07398" providerId="LiveId" clId="{08D7C028-23A2-4A17-838A-AEA05217197B}" dt="2020-09-02T03:07:39.273" v="31" actId="732"/>
          <ac:picMkLst>
            <pc:docMk/>
            <pc:sldMk cId="3417910589" sldId="447"/>
            <ac:picMk id="6" creationId="{09E0B5B2-5970-4334-9291-C30AB9D392B7}"/>
          </ac:picMkLst>
        </pc:picChg>
        <pc:picChg chg="del mod">
          <ac:chgData name="Bethany Bolen" userId="8e338a04f9f07398" providerId="LiveId" clId="{08D7C028-23A2-4A17-838A-AEA05217197B}" dt="2020-09-02T03:06:25.653" v="6" actId="478"/>
          <ac:picMkLst>
            <pc:docMk/>
            <pc:sldMk cId="3417910589" sldId="447"/>
            <ac:picMk id="7" creationId="{00000000-0000-0000-0000-000000000000}"/>
          </ac:picMkLst>
        </pc:picChg>
      </pc:sldChg>
      <pc:sldChg chg="addSp delSp modSp mod">
        <pc:chgData name="Bethany Bolen" userId="8e338a04f9f07398" providerId="LiveId" clId="{08D7C028-23A2-4A17-838A-AEA05217197B}" dt="2020-09-02T03:08:00.032" v="34" actId="167"/>
        <pc:sldMkLst>
          <pc:docMk/>
          <pc:sldMk cId="2930468553" sldId="448"/>
        </pc:sldMkLst>
        <pc:picChg chg="del">
          <ac:chgData name="Bethany Bolen" userId="8e338a04f9f07398" providerId="LiveId" clId="{08D7C028-23A2-4A17-838A-AEA05217197B}" dt="2020-09-02T03:07:56.353" v="32" actId="478"/>
          <ac:picMkLst>
            <pc:docMk/>
            <pc:sldMk cId="2930468553" sldId="448"/>
            <ac:picMk id="5" creationId="{00000000-0000-0000-0000-000000000000}"/>
          </ac:picMkLst>
        </pc:picChg>
        <pc:picChg chg="add ord">
          <ac:chgData name="Bethany Bolen" userId="8e338a04f9f07398" providerId="LiveId" clId="{08D7C028-23A2-4A17-838A-AEA05217197B}" dt="2020-09-02T03:08:00.032" v="34" actId="167"/>
          <ac:picMkLst>
            <pc:docMk/>
            <pc:sldMk cId="2930468553" sldId="448"/>
            <ac:picMk id="6" creationId="{32939371-74FD-49D3-8A26-768DC80AF661}"/>
          </ac:picMkLst>
        </pc:picChg>
      </pc:sldChg>
      <pc:sldChg chg="addSp delSp modSp mod">
        <pc:chgData name="Bethany Bolen" userId="8e338a04f9f07398" providerId="LiveId" clId="{08D7C028-23A2-4A17-838A-AEA05217197B}" dt="2020-09-02T03:08:54.431" v="45" actId="732"/>
        <pc:sldMkLst>
          <pc:docMk/>
          <pc:sldMk cId="3244766566" sldId="451"/>
        </pc:sldMkLst>
        <pc:picChg chg="add mod ord modCrop">
          <ac:chgData name="Bethany Bolen" userId="8e338a04f9f07398" providerId="LiveId" clId="{08D7C028-23A2-4A17-838A-AEA05217197B}" dt="2020-09-02T03:08:54.431" v="45" actId="732"/>
          <ac:picMkLst>
            <pc:docMk/>
            <pc:sldMk cId="3244766566" sldId="451"/>
            <ac:picMk id="6" creationId="{C411D422-4DB2-4CED-8579-286F5060C25A}"/>
          </ac:picMkLst>
        </pc:picChg>
        <pc:picChg chg="del">
          <ac:chgData name="Bethany Bolen" userId="8e338a04f9f07398" providerId="LiveId" clId="{08D7C028-23A2-4A17-838A-AEA05217197B}" dt="2020-09-02T03:08:38.597" v="41" actId="478"/>
          <ac:picMkLst>
            <pc:docMk/>
            <pc:sldMk cId="3244766566" sldId="451"/>
            <ac:picMk id="2050" creationId="{00000000-0000-0000-0000-000000000000}"/>
          </ac:picMkLst>
        </pc:picChg>
      </pc:sldChg>
      <pc:sldChg chg="addSp delSp modSp mod">
        <pc:chgData name="Bethany Bolen" userId="8e338a04f9f07398" providerId="LiveId" clId="{08D7C028-23A2-4A17-838A-AEA05217197B}" dt="2020-09-02T03:09:49.362" v="73" actId="732"/>
        <pc:sldMkLst>
          <pc:docMk/>
          <pc:sldMk cId="1151996584" sldId="452"/>
        </pc:sldMkLst>
        <pc:picChg chg="del">
          <ac:chgData name="Bethany Bolen" userId="8e338a04f9f07398" providerId="LiveId" clId="{08D7C028-23A2-4A17-838A-AEA05217197B}" dt="2020-09-02T03:09:32.952" v="53" actId="478"/>
          <ac:picMkLst>
            <pc:docMk/>
            <pc:sldMk cId="1151996584" sldId="452"/>
            <ac:picMk id="6" creationId="{00000000-0000-0000-0000-000000000000}"/>
          </ac:picMkLst>
        </pc:picChg>
        <pc:picChg chg="add mod ord modCrop">
          <ac:chgData name="Bethany Bolen" userId="8e338a04f9f07398" providerId="LiveId" clId="{08D7C028-23A2-4A17-838A-AEA05217197B}" dt="2020-09-02T03:09:49.362" v="73" actId="732"/>
          <ac:picMkLst>
            <pc:docMk/>
            <pc:sldMk cId="1151996584" sldId="452"/>
            <ac:picMk id="7" creationId="{D33526CB-042A-4C5D-B8C2-1E396B6DBA82}"/>
          </ac:picMkLst>
        </pc:picChg>
      </pc:sldChg>
      <pc:sldChg chg="addSp delSp modSp mod">
        <pc:chgData name="Bethany Bolen" userId="8e338a04f9f07398" providerId="LiveId" clId="{08D7C028-23A2-4A17-838A-AEA05217197B}" dt="2020-09-02T03:10:54.624" v="133" actId="732"/>
        <pc:sldMkLst>
          <pc:docMk/>
          <pc:sldMk cId="2586731378" sldId="453"/>
        </pc:sldMkLst>
        <pc:picChg chg="add mod ord modCrop">
          <ac:chgData name="Bethany Bolen" userId="8e338a04f9f07398" providerId="LiveId" clId="{08D7C028-23A2-4A17-838A-AEA05217197B}" dt="2020-09-02T03:10:54.624" v="133" actId="732"/>
          <ac:picMkLst>
            <pc:docMk/>
            <pc:sldMk cId="2586731378" sldId="453"/>
            <ac:picMk id="6" creationId="{9AD9E455-7B11-46FA-A9F4-EAECB413EE5A}"/>
          </ac:picMkLst>
        </pc:picChg>
        <pc:picChg chg="del">
          <ac:chgData name="Bethany Bolen" userId="8e338a04f9f07398" providerId="LiveId" clId="{08D7C028-23A2-4A17-838A-AEA05217197B}" dt="2020-09-02T03:10:43.223" v="118" actId="478"/>
          <ac:picMkLst>
            <pc:docMk/>
            <pc:sldMk cId="2586731378" sldId="453"/>
            <ac:picMk id="2050" creationId="{00000000-0000-0000-0000-000000000000}"/>
          </ac:picMkLst>
        </pc:picChg>
      </pc:sldChg>
      <pc:sldChg chg="addSp delSp modSp mod">
        <pc:chgData name="Bethany Bolen" userId="8e338a04f9f07398" providerId="LiveId" clId="{08D7C028-23A2-4A17-838A-AEA05217197B}" dt="2020-09-02T03:11:20.284" v="140" actId="478"/>
        <pc:sldMkLst>
          <pc:docMk/>
          <pc:sldMk cId="235766836" sldId="454"/>
        </pc:sldMkLst>
        <pc:picChg chg="add mod ord">
          <ac:chgData name="Bethany Bolen" userId="8e338a04f9f07398" providerId="LiveId" clId="{08D7C028-23A2-4A17-838A-AEA05217197B}" dt="2020-09-02T03:11:19.148" v="139" actId="167"/>
          <ac:picMkLst>
            <pc:docMk/>
            <pc:sldMk cId="235766836" sldId="454"/>
            <ac:picMk id="6" creationId="{3F69834A-BCEA-4143-90AB-7C05DA1FA2B6}"/>
          </ac:picMkLst>
        </pc:picChg>
        <pc:picChg chg="del">
          <ac:chgData name="Bethany Bolen" userId="8e338a04f9f07398" providerId="LiveId" clId="{08D7C028-23A2-4A17-838A-AEA05217197B}" dt="2020-09-02T03:11:20.284" v="140" actId="478"/>
          <ac:picMkLst>
            <pc:docMk/>
            <pc:sldMk cId="235766836" sldId="454"/>
            <ac:picMk id="30722" creationId="{00000000-0000-0000-0000-000000000000}"/>
          </ac:picMkLst>
        </pc:picChg>
      </pc:sldChg>
      <pc:sldChg chg="addSp delSp modSp mod">
        <pc:chgData name="Bethany Bolen" userId="8e338a04f9f07398" providerId="LiveId" clId="{08D7C028-23A2-4A17-838A-AEA05217197B}" dt="2020-09-02T03:11:39.068" v="144" actId="478"/>
        <pc:sldMkLst>
          <pc:docMk/>
          <pc:sldMk cId="3468893185" sldId="471"/>
        </pc:sldMkLst>
        <pc:picChg chg="add del mod">
          <ac:chgData name="Bethany Bolen" userId="8e338a04f9f07398" providerId="LiveId" clId="{08D7C028-23A2-4A17-838A-AEA05217197B}" dt="2020-09-02T03:11:39.068" v="144" actId="478"/>
          <ac:picMkLst>
            <pc:docMk/>
            <pc:sldMk cId="3468893185" sldId="471"/>
            <ac:picMk id="6" creationId="{B50D110F-5237-4F01-AADC-AFB953DBF59C}"/>
          </ac:picMkLst>
        </pc:picChg>
      </pc:sldChg>
      <pc:sldChg chg="addSp delSp modSp mod">
        <pc:chgData name="Bethany Bolen" userId="8e338a04f9f07398" providerId="LiveId" clId="{08D7C028-23A2-4A17-838A-AEA05217197B}" dt="2020-09-02T03:11:48.048" v="149" actId="167"/>
        <pc:sldMkLst>
          <pc:docMk/>
          <pc:sldMk cId="194449841" sldId="472"/>
        </pc:sldMkLst>
        <pc:picChg chg="add mod ord">
          <ac:chgData name="Bethany Bolen" userId="8e338a04f9f07398" providerId="LiveId" clId="{08D7C028-23A2-4A17-838A-AEA05217197B}" dt="2020-09-02T03:11:48.048" v="149" actId="167"/>
          <ac:picMkLst>
            <pc:docMk/>
            <pc:sldMk cId="194449841" sldId="472"/>
            <ac:picMk id="6" creationId="{83CFDE12-FEA3-40BE-9A4D-D22CF338B434}"/>
          </ac:picMkLst>
        </pc:picChg>
        <pc:picChg chg="del">
          <ac:chgData name="Bethany Bolen" userId="8e338a04f9f07398" providerId="LiveId" clId="{08D7C028-23A2-4A17-838A-AEA05217197B}" dt="2020-09-02T03:11:43.074" v="145" actId="478"/>
          <ac:picMkLst>
            <pc:docMk/>
            <pc:sldMk cId="194449841" sldId="472"/>
            <ac:picMk id="17" creationId="{00000000-0000-0000-0000-000000000000}"/>
          </ac:picMkLst>
        </pc:picChg>
      </pc:sldChg>
      <pc:sldChg chg="addSp delSp modSp mod">
        <pc:chgData name="Bethany Bolen" userId="8e338a04f9f07398" providerId="LiveId" clId="{08D7C028-23A2-4A17-838A-AEA05217197B}" dt="2020-09-02T03:11:57.918" v="154" actId="478"/>
        <pc:sldMkLst>
          <pc:docMk/>
          <pc:sldMk cId="139076699" sldId="474"/>
        </pc:sldMkLst>
        <pc:picChg chg="add mod ord">
          <ac:chgData name="Bethany Bolen" userId="8e338a04f9f07398" providerId="LiveId" clId="{08D7C028-23A2-4A17-838A-AEA05217197B}" dt="2020-09-02T03:11:56.645" v="153" actId="167"/>
          <ac:picMkLst>
            <pc:docMk/>
            <pc:sldMk cId="139076699" sldId="474"/>
            <ac:picMk id="3" creationId="{121C0772-A295-4A93-827F-A9E409609E67}"/>
          </ac:picMkLst>
        </pc:picChg>
        <pc:picChg chg="del">
          <ac:chgData name="Bethany Bolen" userId="8e338a04f9f07398" providerId="LiveId" clId="{08D7C028-23A2-4A17-838A-AEA05217197B}" dt="2020-09-02T03:11:57.918" v="154" actId="478"/>
          <ac:picMkLst>
            <pc:docMk/>
            <pc:sldMk cId="139076699" sldId="474"/>
            <ac:picMk id="2050" creationId="{00000000-0000-0000-0000-000000000000}"/>
          </ac:picMkLst>
        </pc:picChg>
      </pc:sldChg>
      <pc:sldChg chg="addSp delSp modSp mod">
        <pc:chgData name="Bethany Bolen" userId="8e338a04f9f07398" providerId="LiveId" clId="{08D7C028-23A2-4A17-838A-AEA05217197B}" dt="2020-09-02T03:13:04.818" v="174" actId="478"/>
        <pc:sldMkLst>
          <pc:docMk/>
          <pc:sldMk cId="719282749" sldId="487"/>
        </pc:sldMkLst>
        <pc:picChg chg="add mod ord">
          <ac:chgData name="Bethany Bolen" userId="8e338a04f9f07398" providerId="LiveId" clId="{08D7C028-23A2-4A17-838A-AEA05217197B}" dt="2020-09-02T03:13:03.779" v="173" actId="167"/>
          <ac:picMkLst>
            <pc:docMk/>
            <pc:sldMk cId="719282749" sldId="487"/>
            <ac:picMk id="6" creationId="{49076285-CD8A-4675-BB30-92F655A5ECB3}"/>
          </ac:picMkLst>
        </pc:picChg>
        <pc:picChg chg="del">
          <ac:chgData name="Bethany Bolen" userId="8e338a04f9f07398" providerId="LiveId" clId="{08D7C028-23A2-4A17-838A-AEA05217197B}" dt="2020-09-02T03:13:04.818" v="174" actId="478"/>
          <ac:picMkLst>
            <pc:docMk/>
            <pc:sldMk cId="719282749" sldId="487"/>
            <ac:picMk id="7" creationId="{00000000-0000-0000-0000-000000000000}"/>
          </ac:picMkLst>
        </pc:picChg>
      </pc:sldChg>
      <pc:sldChg chg="addSp delSp modSp mod">
        <pc:chgData name="Bethany Bolen" userId="8e338a04f9f07398" providerId="LiveId" clId="{08D7C028-23A2-4A17-838A-AEA05217197B}" dt="2020-09-02T03:13:27.731" v="193" actId="478"/>
        <pc:sldMkLst>
          <pc:docMk/>
          <pc:sldMk cId="1598632234" sldId="488"/>
        </pc:sldMkLst>
        <pc:picChg chg="add mod ord">
          <ac:chgData name="Bethany Bolen" userId="8e338a04f9f07398" providerId="LiveId" clId="{08D7C028-23A2-4A17-838A-AEA05217197B}" dt="2020-09-02T03:13:26.716" v="192" actId="167"/>
          <ac:picMkLst>
            <pc:docMk/>
            <pc:sldMk cId="1598632234" sldId="488"/>
            <ac:picMk id="6" creationId="{5755B356-25DA-497D-A6F3-2A21780EBF21}"/>
          </ac:picMkLst>
        </pc:picChg>
        <pc:picChg chg="del">
          <ac:chgData name="Bethany Bolen" userId="8e338a04f9f07398" providerId="LiveId" clId="{08D7C028-23A2-4A17-838A-AEA05217197B}" dt="2020-09-02T03:13:27.731" v="193" actId="478"/>
          <ac:picMkLst>
            <pc:docMk/>
            <pc:sldMk cId="1598632234" sldId="488"/>
            <ac:picMk id="10242" creationId="{00000000-0000-0000-0000-000000000000}"/>
          </ac:picMkLst>
        </pc:picChg>
      </pc:sldChg>
      <pc:sldChg chg="addSp delSp modSp mod">
        <pc:chgData name="Bethany Bolen" userId="8e338a04f9f07398" providerId="LiveId" clId="{08D7C028-23A2-4A17-838A-AEA05217197B}" dt="2020-09-02T03:14:36.744" v="237" actId="167"/>
        <pc:sldMkLst>
          <pc:docMk/>
          <pc:sldMk cId="4077814721" sldId="489"/>
        </pc:sldMkLst>
        <pc:picChg chg="add mod ord">
          <ac:chgData name="Bethany Bolen" userId="8e338a04f9f07398" providerId="LiveId" clId="{08D7C028-23A2-4A17-838A-AEA05217197B}" dt="2020-09-02T03:14:36.744" v="237" actId="167"/>
          <ac:picMkLst>
            <pc:docMk/>
            <pc:sldMk cId="4077814721" sldId="489"/>
            <ac:picMk id="6" creationId="{DFB9E02F-EF70-4C81-869A-2CFF3C2B6425}"/>
          </ac:picMkLst>
        </pc:picChg>
        <pc:picChg chg="del">
          <ac:chgData name="Bethany Bolen" userId="8e338a04f9f07398" providerId="LiveId" clId="{08D7C028-23A2-4A17-838A-AEA05217197B}" dt="2020-09-02T03:14:31.849" v="233" actId="478"/>
          <ac:picMkLst>
            <pc:docMk/>
            <pc:sldMk cId="4077814721" sldId="489"/>
            <ac:picMk id="12290"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12/26/2021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dirty="0">
                <a:solidFill>
                  <a:srgbClr val="000000"/>
                </a:solidFill>
                <a:ea typeface="ＭＳ Ｐゴシック" pitchFamily="34" charset="-128"/>
                <a:cs typeface="Times New Roman" pitchFamily="18" charset="0"/>
              </a:rPr>
              <a:t>These faience plaques depict various northern enemies of the Egyptians. Each is shown with arms bound, whether behind</a:t>
            </a:r>
            <a:r>
              <a:rPr lang="en-US" baseline="0" dirty="0">
                <a:solidFill>
                  <a:srgbClr val="000000"/>
                </a:solidFill>
                <a:ea typeface="ＭＳ Ｐゴシック" pitchFamily="34" charset="-128"/>
                <a:cs typeface="Times New Roman" pitchFamily="18" charset="0"/>
              </a:rPr>
              <a:t> them, in front of them, or over their head. </a:t>
            </a:r>
            <a:r>
              <a:rPr lang="en-US" dirty="0">
                <a:solidFill>
                  <a:srgbClr val="000000"/>
                </a:solidFill>
                <a:ea typeface="ＭＳ Ｐゴシック" pitchFamily="34" charset="-128"/>
                <a:cs typeface="Times New Roman" pitchFamily="18" charset="0"/>
              </a:rPr>
              <a:t>They predate the time of David by about 150 years but represent a number of the same groups of people that were enemies of the Israelites.</a:t>
            </a:r>
            <a:r>
              <a:rPr lang="en-US" baseline="0" dirty="0">
                <a:solidFill>
                  <a:srgbClr val="000000"/>
                </a:solidFill>
                <a:ea typeface="ＭＳ Ｐゴシック" pitchFamily="34" charset="-128"/>
                <a:cs typeface="Times New Roman" pitchFamily="18" charset="0"/>
              </a:rPr>
              <a:t> These plaques were recovered from Medinet Habu and were photographed at the Boston Museum of Fine Arts. </a:t>
            </a:r>
          </a:p>
          <a:p>
            <a:pPr marL="0" indent="0"/>
            <a:endParaRPr lang="en-US" baseline="0" dirty="0">
              <a:solidFill>
                <a:srgbClr val="000000"/>
              </a:solidFill>
              <a:ea typeface="ＭＳ Ｐゴシック" pitchFamily="34" charset="-128"/>
              <a:cs typeface="Times New Roman" pitchFamily="18" charset="0"/>
            </a:endParaRPr>
          </a:p>
          <a:p>
            <a:pPr marL="0" indent="0"/>
            <a:r>
              <a:rPr lang="en-US" baseline="0" dirty="0">
                <a:solidFill>
                  <a:srgbClr val="000000"/>
                </a:solidFill>
                <a:ea typeface="ＭＳ Ｐゴシック" pitchFamily="34" charset="-128"/>
                <a:cs typeface="Times New Roman" pitchFamily="18" charset="0"/>
              </a:rPr>
              <a:t>Photo numbers (l to r): </a:t>
            </a:r>
            <a:r>
              <a:rPr lang="en-US" dirty="0">
                <a:solidFill>
                  <a:srgbClr val="000000"/>
                </a:solidFill>
                <a:ea typeface="ＭＳ Ｐゴシック" pitchFamily="34" charset="-128"/>
                <a:cs typeface="Times New Roman" pitchFamily="18" charset="0"/>
              </a:rPr>
              <a:t>adr1711203217b; adr1711203216b; adr1711203219b; adr1711203218b</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226187731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mat01861</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319970338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mat05239</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319970338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Yahweh removed His</a:t>
            </a:r>
            <a:r>
              <a:rPr lang="en-US" baseline="0" dirty="0"/>
              <a:t> Spirit from Saul, He sent a harmful spirit in its place (1 Sam 16:23).</a:t>
            </a:r>
          </a:p>
          <a:p>
            <a:endParaRPr lang="en-US" baseline="0" dirty="0"/>
          </a:p>
          <a:p>
            <a:r>
              <a:rPr lang="en-US" dirty="0"/>
              <a:t>tb111206967</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366195237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Davidic Covenant is an everlasting covenant that will</a:t>
            </a:r>
            <a:r>
              <a:rPr lang="en-US" baseline="0" dirty="0"/>
              <a:t> ultimately culminate in a Son of David (Jesus) ruling forever on the throne of David (cf. </a:t>
            </a:r>
            <a:r>
              <a:rPr lang="en-US" baseline="0" dirty="0" err="1"/>
              <a:t>Heb</a:t>
            </a:r>
            <a:r>
              <a:rPr lang="en-US" baseline="0" dirty="0"/>
              <a:t> 1:8).</a:t>
            </a:r>
          </a:p>
          <a:p>
            <a:endParaRPr lang="en-US" dirty="0"/>
          </a:p>
          <a:p>
            <a:r>
              <a:rPr lang="en-US" dirty="0"/>
              <a:t>tb051703101</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142744392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Natan</a:t>
            </a:r>
            <a:r>
              <a:rPr lang="en-US" dirty="0"/>
              <a:t> </a:t>
            </a:r>
            <a:r>
              <a:rPr lang="en-US" dirty="0" err="1"/>
              <a:t>HaNavi</a:t>
            </a:r>
            <a:r>
              <a:rPr lang="en-US" dirty="0"/>
              <a:t> Street is located a few blocks north of the Old City of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tb091902048</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22777960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Presumably the place where David “went in” was the tent he had put up to shelter the Ark of the Covenant</a:t>
            </a:r>
            <a:r>
              <a:rPr lang="en-US" baseline="0" dirty="0"/>
              <a:t> which he had brought to Jerusalem (2 Sam 6:17).</a:t>
            </a:r>
            <a:r>
              <a:rPr lang="en-US" dirty="0"/>
              <a:t> It </a:t>
            </a:r>
            <a:r>
              <a:rPr lang="en-US" baseline="0" dirty="0"/>
              <a:t>is impossible to know how large the tent, exactly where it was located, or how it may have looked. </a:t>
            </a:r>
            <a:r>
              <a:rPr lang="en-US" dirty="0"/>
              <a:t>The</a:t>
            </a:r>
            <a:r>
              <a:rPr lang="en-US" baseline="0" dirty="0"/>
              <a:t> tent in this photo is made of sheep and goat hair, which could easily reflect the tent David put up to house the ark. This tent</a:t>
            </a:r>
            <a:r>
              <a:rPr lang="en-US" dirty="0"/>
              <a:t> was photographed at the UAE Heritage Village in Abu Dhabi.</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tb051017145</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model of the Ark of the Covenant give an approximation for what the ark would have looked like. The exact shape of the two cherubim atop the box have been the subject of much debate. This model is part of the full-size tabernacle model located in Timna Park in southern Israel.</a:t>
            </a:r>
          </a:p>
          <a:p>
            <a:endParaRPr lang="en-US" sz="1200" dirty="0"/>
          </a:p>
          <a:p>
            <a:r>
              <a:rPr lang="en-US" sz="1200" dirty="0"/>
              <a:t>tb052208375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390152665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statement expresses humility before God. The relief shown here, which may depict men bowing in deference to the king, exhibits the same attitude, although it </a:t>
            </a:r>
            <a:r>
              <a:rPr lang="en-US" baseline="0" dirty="0"/>
              <a:t>predates David by several centuries. </a:t>
            </a:r>
            <a:r>
              <a:rPr lang="en-US" sz="1200" dirty="0"/>
              <a:t>This image comes from The Metropolitan Museum of Art and is in the public domain. Source: https://www.metmuseum.org/art/collection/search/547735</a:t>
            </a:r>
            <a:r>
              <a:rPr lang="en-US" sz="1200"/>
              <a:t>. </a:t>
            </a:r>
            <a:endParaRPr lang="en-US" sz="1200" dirty="0"/>
          </a:p>
          <a:p>
            <a:endParaRPr lang="en-US" sz="1200" dirty="0"/>
          </a:p>
          <a:p>
            <a:r>
              <a:rPr lang="en-US" sz="1200" dirty="0"/>
              <a:t>met547735</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390152665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in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adr090506786</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321290715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dynastic title “House of David” </a:t>
            </a:r>
            <a:r>
              <a:rPr lang="en-US" dirty="0"/>
              <a:t>(Heb. </a:t>
            </a:r>
            <a:r>
              <a:rPr lang="en-US" i="1" dirty="0" err="1"/>
              <a:t>beit</a:t>
            </a:r>
            <a:r>
              <a:rPr lang="en-US" i="1" dirty="0"/>
              <a:t> </a:t>
            </a:r>
            <a:r>
              <a:rPr lang="en-US" i="1" dirty="0" err="1"/>
              <a:t>david</a:t>
            </a:r>
            <a:r>
              <a:rPr lang="en-US" dirty="0"/>
              <a:t>, </a:t>
            </a:r>
            <a:r>
              <a:rPr lang="he-IL" dirty="0"/>
              <a:t>בית דוד</a:t>
            </a:r>
            <a:r>
              <a:rPr lang="en-US" baseline="0" dirty="0"/>
              <a:t>) can be seen highlighted in white in this close-up of the Tel Dan Stele, which dates to approximately 130 years after the death of David. It represents the continuation of his house, as promised by God. </a:t>
            </a:r>
            <a:r>
              <a:rPr lang="en-US" dirty="0"/>
              <a:t>This inscription</a:t>
            </a:r>
            <a:r>
              <a:rPr lang="en-US" baseline="0" dirty="0"/>
              <a:t> </a:t>
            </a:r>
            <a:r>
              <a:rPr lang="en-US" dirty="0"/>
              <a:t>was photographed at the Israel Museum.</a:t>
            </a:r>
          </a:p>
          <a:p>
            <a:endParaRPr lang="en-US" dirty="0"/>
          </a:p>
          <a:p>
            <a:r>
              <a:rPr lang="en-US" dirty="0"/>
              <a:t>tb032014247</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2774077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dirty="0">
                <a:solidFill>
                  <a:srgbClr val="000000"/>
                </a:solidFill>
                <a:ea typeface="ＭＳ Ｐゴシック" pitchFamily="34" charset="-128"/>
                <a:cs typeface="Times New Roman" pitchFamily="18" charset="0"/>
              </a:rPr>
              <a:t>This painted fragment portrays </a:t>
            </a:r>
            <a:r>
              <a:rPr lang="en-US" baseline="0" dirty="0">
                <a:solidFill>
                  <a:srgbClr val="000000"/>
                </a:solidFill>
                <a:ea typeface="ＭＳ Ｐゴシック" pitchFamily="34" charset="-128"/>
                <a:cs typeface="Times New Roman" pitchFamily="18" charset="0"/>
              </a:rPr>
              <a:t>different ethnic groups whom the Egyptians considered to be enemies, illustrating the different groups faced also by the Israelites. </a:t>
            </a:r>
            <a:r>
              <a:rPr lang="en-US" dirty="0">
                <a:solidFill>
                  <a:srgbClr val="000000"/>
                </a:solidFill>
                <a:ea typeface="ＭＳ Ｐゴシック" pitchFamily="34" charset="-128"/>
                <a:cs typeface="Times New Roman" pitchFamily="18" charset="0"/>
              </a:rPr>
              <a:t>This image comes from The Metropolitan Museum of Art and is in the public domain. Source: https://www.metmuseum.org/art/collection/search/566837</a:t>
            </a:r>
          </a:p>
          <a:p>
            <a:pPr marL="0" indent="0"/>
            <a:endParaRPr lang="en-US" dirty="0">
              <a:solidFill>
                <a:srgbClr val="000000"/>
              </a:solidFill>
              <a:ea typeface="ＭＳ Ｐゴシック" pitchFamily="34" charset="-128"/>
              <a:cs typeface="Times New Roman" pitchFamily="18" charset="0"/>
            </a:endParaRPr>
          </a:p>
          <a:p>
            <a:pPr marL="0" indent="0"/>
            <a:r>
              <a:rPr lang="en-US" dirty="0">
                <a:solidFill>
                  <a:srgbClr val="000000"/>
                </a:solidFill>
                <a:ea typeface="ＭＳ Ｐゴシック" pitchFamily="34" charset="-128"/>
                <a:cs typeface="Times New Roman" pitchFamily="18" charset="0"/>
              </a:rPr>
              <a:t>met566837</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26187731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King David’s name belongs to many places and institutions today, including a neighborhood of apartments in Jerusalem.</a:t>
            </a:r>
          </a:p>
          <a:p>
            <a:endParaRPr lang="en-US" dirty="0"/>
          </a:p>
          <a:p>
            <a:r>
              <a:rPr lang="en-US" dirty="0"/>
              <a:t>tb010312710</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231668977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Bowing to the ground has long been recognized as a sign of respect and subservience. The relief shown here, which may depict men bowing to the Egyptian queen Nefertiti, exhibits the same attitude (and perhaps the same posture) as David,</a:t>
            </a:r>
            <a:r>
              <a:rPr lang="en-US" baseline="0" dirty="0"/>
              <a:t> but predates him by several centuries. </a:t>
            </a:r>
            <a:r>
              <a:rPr lang="en-US" dirty="0"/>
              <a:t>This image comes from The Metropolitan Museum of Art and is in the public domain. Source: https://www.metmuseum.org/art/collection/search/544059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met544059</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31668977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763" lvl="2" indent="0">
              <a:buNone/>
            </a:pPr>
            <a:r>
              <a:rPr lang="en-US" dirty="0"/>
              <a:t>“</a:t>
            </a:r>
            <a:r>
              <a:rPr lang="en-US" sz="1200" b="0" i="0" kern="1200" dirty="0">
                <a:solidFill>
                  <a:schemeClr val="tx1"/>
                </a:solidFill>
                <a:effectLst/>
                <a:latin typeface="+mn-lt"/>
                <a:ea typeface="+mn-ea"/>
                <a:cs typeface="+mn-cs"/>
              </a:rPr>
              <a:t>And many people will go and say, ‘Come, let us go up to the mountain of Yahweh, to the house of the God of Jacob. He will teach us His ways, and we will walk in His paths, for out of Zion will go forth the law, and the word of Yahweh from Jerusalem’” (Isa 2:3). </a:t>
            </a:r>
            <a:r>
              <a:rPr lang="en-US" dirty="0"/>
              <a:t>The Great Isaiah Scroll is owned by the Israel Museum in Jerusalem. This image is public domain, from Wikimedia: https://commons.wikimedia.org/wiki/File:The_Great_Isaiah_Scroll_MS_A_(1QIsa)_-_Google_Art_Project-x4-y0.jpg</a:t>
            </a:r>
          </a:p>
          <a:p>
            <a:pPr marL="4763" lvl="2" indent="0">
              <a:buNone/>
            </a:pPr>
            <a:endParaRPr lang="en-US" dirty="0"/>
          </a:p>
          <a:p>
            <a:pPr marL="4763" lvl="2" indent="0">
              <a:buNone/>
            </a:pPr>
            <a:r>
              <a:rPr lang="en-US" dirty="0"/>
              <a:t>isax4y0</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228402996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beautiful sunrise over Jerusalem and the Temple Mount illustrates</a:t>
            </a:r>
            <a:r>
              <a:rPr lang="en-US" baseline="0" dirty="0"/>
              <a:t> the greatness of the God worshipped by David. As God said to Job when demonstrating His greatness, “</a:t>
            </a:r>
            <a:r>
              <a:rPr lang="en-US" sz="1200" b="0" i="0" u="none" strike="noStrike" kern="1200" baseline="0" dirty="0">
                <a:solidFill>
                  <a:schemeClr val="tx1"/>
                </a:solidFill>
                <a:latin typeface="+mn-lt"/>
                <a:ea typeface="+mn-ea"/>
                <a:cs typeface="+mn-cs"/>
              </a:rPr>
              <a:t>Have you ever in your life called up the dawn, or caused the morning to know its place?” (Job 38:12).</a:t>
            </a:r>
            <a:endParaRPr lang="en-US" baseline="0" dirty="0"/>
          </a:p>
          <a:p>
            <a:endParaRPr lang="en-US" dirty="0"/>
          </a:p>
          <a:p>
            <a:r>
              <a:rPr lang="en-US" dirty="0"/>
              <a:t>tb031605579</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122375856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Tell el-Dab’a is an archaeological site in the eastern Nile delta where Avaris, the capital city of the Hyksos, once stood</a:t>
            </a:r>
            <a:r>
              <a:rPr lang="en-US" baseline="0" dirty="0"/>
              <a:t>. This is the area referred to as Goshen in the Bible, settled by the Israelites when they migrated to Egypt in the days of Joseph (Gen 47:1-6).</a:t>
            </a:r>
            <a:endParaRPr lang="en-US" dirty="0"/>
          </a:p>
          <a:p>
            <a:endParaRPr lang="en-US" dirty="0"/>
          </a:p>
          <a:p>
            <a:r>
              <a:rPr lang="en-US" dirty="0"/>
              <a:t>tb010605761</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122375856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God did not deliver His</a:t>
            </a:r>
            <a:r>
              <a:rPr lang="en-US" baseline="0" dirty="0"/>
              <a:t> people from just any nation, but from the mighty Egyptians. The great pyramids at Giza illustrate the ability of the Egyptians to organize and accomplish amazing things, which enhances the fact that God delivered His people from their grasp. The summit of the Great Pyramid, from which this photo was taken, stands 481 ft (</a:t>
            </a:r>
            <a:r>
              <a:rPr lang="en-US" dirty="0"/>
              <a:t>147 m)</a:t>
            </a:r>
            <a:r>
              <a:rPr lang="en-US" baseline="0" dirty="0"/>
              <a:t> above the desert floor. </a:t>
            </a:r>
            <a:r>
              <a:rPr lang="en-US" dirty="0"/>
              <a:t>This American Colony photo was</a:t>
            </a:r>
            <a:r>
              <a:rPr lang="en-US" baseline="0" dirty="0"/>
              <a:t> taken </a:t>
            </a:r>
            <a:r>
              <a:rPr lang="en-US" dirty="0"/>
              <a:t>between 1900 and 1920.</a:t>
            </a:r>
          </a:p>
          <a:p>
            <a:endParaRPr lang="en-US" dirty="0"/>
          </a:p>
          <a:p>
            <a:r>
              <a:rPr lang="en-US" dirty="0"/>
              <a:t>mat01500</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122375856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massive limestone figures also illustrate the strength of ancient Egypt.</a:t>
            </a:r>
          </a:p>
          <a:p>
            <a:endParaRPr lang="en-US" dirty="0"/>
          </a:p>
          <a:p>
            <a:r>
              <a:rPr lang="en-US" dirty="0"/>
              <a:t>adr1603226864</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122375856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figurines were found at Nahariya, a city on the Mediterranean coast in northern Israel. They</a:t>
            </a:r>
            <a:r>
              <a:rPr lang="en-US" baseline="0" dirty="0"/>
              <a:t> represent gods worshiped by the Canaanites. </a:t>
            </a:r>
            <a:r>
              <a:rPr lang="en-US" dirty="0"/>
              <a:t>These artifacts were photographed in the Israel Museum.</a:t>
            </a:r>
          </a:p>
          <a:p>
            <a:endParaRPr lang="en-US" dirty="0"/>
          </a:p>
          <a:p>
            <a:r>
              <a:rPr lang="en-US" dirty="0"/>
              <a:t>adr1306212278</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122375856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Baal was another commonly worshiped</a:t>
            </a:r>
            <a:r>
              <a:rPr lang="en-US" baseline="0" dirty="0"/>
              <a:t> Canaanite deity. The example shown here is cast of bronze, but at least parts of it were once covered with gold foil. </a:t>
            </a:r>
            <a:r>
              <a:rPr lang="en-US" dirty="0"/>
              <a:t>This idol was photographed at the Louvre Museum.</a:t>
            </a:r>
          </a:p>
          <a:p>
            <a:endParaRPr lang="en-US" dirty="0"/>
          </a:p>
          <a:p>
            <a:r>
              <a:rPr lang="en-US" dirty="0"/>
              <a:t>tb0927195213</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182811114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Egyptians worshipped a great variety of gods. This golden</a:t>
            </a:r>
            <a:r>
              <a:rPr lang="en-US" baseline="0" dirty="0"/>
              <a:t> set depicts the Egyptian king Osorkon II (r. 872–842 BC) flanked by two Egyptian gods. </a:t>
            </a:r>
            <a:r>
              <a:rPr lang="en-US" dirty="0"/>
              <a:t>This artifact was photographed at the Louvre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tb060408120</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1828111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relief shows the Egyptian king grasping three</a:t>
            </a:r>
            <a:r>
              <a:rPr lang="en-US" sz="1200" baseline="0" dirty="0"/>
              <a:t> men by the hair. Their different skin tones indicates that they represent different ethnic groups. The king’s tall size, his grasp on their heads, and their cowering stances all show that they have been subjected by him and are no longer a threat. The greater context of 2 Samuel 7 suggests that the “rest from all his enemies” signified here was that from foes who had been fighting against Israel, within the land of Israel, for many years, especially the Philistines and the Canaanites. </a:t>
            </a:r>
            <a:r>
              <a:rPr lang="en-US" b="0" baseline="0" dirty="0"/>
              <a:t>This relief was photographed at the Egyptian Museum in Cairo. </a:t>
            </a:r>
            <a:endParaRPr lang="en-US" b="0" dirty="0"/>
          </a:p>
          <a:p>
            <a:endParaRPr lang="en-US" sz="1200" dirty="0"/>
          </a:p>
          <a:p>
            <a:r>
              <a:rPr lang="en-US" dirty="0"/>
              <a:t>adr1603194932</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59889660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Both</a:t>
            </a:r>
            <a:r>
              <a:rPr lang="en-US" baseline="0" dirty="0"/>
              <a:t> the Egyptians and the Canaanites worshipped gods in the form of cattle, which was unfortunately a practice adopted by the Israelites at times (e.g., Exod 32; 1 Kgs 12). </a:t>
            </a:r>
            <a:r>
              <a:rPr lang="en-US" dirty="0"/>
              <a:t>This artifact was photographed at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tb032014108</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182811114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Despite their dispersion among the</a:t>
            </a:r>
            <a:r>
              <a:rPr lang="en-US" baseline="0" dirty="0"/>
              <a:t> nations for many centuries, God brought back the Jews into the Promised Land to form a new nation of Israel in 1948. The military parade shown in this photo celebrated the birth of the modern nation of Israel. The authors of the New Testament also expected the continuation of Israel in fulfillment of God’s promise (cf. Rom 11:25-26; Rev 7:4; 21:12). This photograph was taken by David Bivin on May 7, 1973.</a:t>
            </a:r>
            <a:endParaRPr lang="en-US" dirty="0"/>
          </a:p>
          <a:p>
            <a:endParaRPr lang="en-US" dirty="0"/>
          </a:p>
          <a:p>
            <a:r>
              <a:rPr lang="en-US" dirty="0"/>
              <a:t>db7305070606</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122375856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date of this inscription is uncertain, although it</a:t>
            </a:r>
            <a:r>
              <a:rPr lang="en-US" baseline="0" dirty="0"/>
              <a:t> may come from the Hellenistic period (circa 200 BC). The name of Israel’s God, Yahweh, appears in an old Hebrew font. This inscription was photographed at the </a:t>
            </a:r>
            <a:r>
              <a:rPr lang="en-US" dirty="0"/>
              <a:t>Good Samaritan Museum in Israel, on the road between Jerusalem and Jericho.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tb053116635</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50403350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date of this inscription is uncertain, although it</a:t>
            </a:r>
            <a:r>
              <a:rPr lang="en-US" baseline="0" dirty="0"/>
              <a:t> may come from the Hellenistic period (circa 200 BC). The name of Israel’s God, Yahweh, appears in an old Hebrew font. This inscription was photographed at the </a:t>
            </a:r>
            <a:r>
              <a:rPr lang="en-US" dirty="0"/>
              <a:t>Good Samaritan Museum in Israel, on the road between Jerusalem and </a:t>
            </a:r>
            <a:r>
              <a:rPr lang="en-US"/>
              <a:t>Jericho.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tb053116635</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50403350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ancient Hebrews viewed the hills and mountains as long-lived. As the Psalmist put it, “</a:t>
            </a:r>
            <a:r>
              <a:rPr lang="en-US" sz="1200" b="0" i="0" u="none" strike="noStrike" kern="1200" baseline="0" dirty="0">
                <a:solidFill>
                  <a:schemeClr val="tx1"/>
                </a:solidFill>
                <a:latin typeface="+mn-lt"/>
                <a:ea typeface="+mn-ea"/>
                <a:cs typeface="+mn-cs"/>
              </a:rPr>
              <a:t>As the mountains are round about Jerusalem, So Yahweh is round about His people, from this time forth and forever” (Ps 125:2).</a:t>
            </a:r>
            <a:endParaRPr lang="en-US" dirty="0"/>
          </a:p>
          <a:p>
            <a:endParaRPr lang="en-US" dirty="0"/>
          </a:p>
          <a:p>
            <a:r>
              <a:rPr lang="en-US" dirty="0"/>
              <a:t>db6804073702</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122375856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name “Yahweh of Hosts” (Heb. </a:t>
            </a:r>
            <a:r>
              <a:rPr lang="en-US" b="0" i="1" dirty="0"/>
              <a:t>Yahweh</a:t>
            </a:r>
            <a:r>
              <a:rPr lang="en-US" b="0" i="1" baseline="0" dirty="0"/>
              <a:t> </a:t>
            </a:r>
            <a:r>
              <a:rPr lang="en-US" b="0" i="1" baseline="0" dirty="0" err="1"/>
              <a:t>tsebaōth</a:t>
            </a:r>
            <a:r>
              <a:rPr lang="en-US" b="0" dirty="0"/>
              <a:t>, </a:t>
            </a:r>
            <a:r>
              <a:rPr lang="he-IL" sz="1200" b="0" i="0" u="none" strike="noStrike" kern="1200" baseline="0" dirty="0">
                <a:solidFill>
                  <a:schemeClr val="tx1"/>
                </a:solidFill>
                <a:latin typeface="+mn-lt"/>
                <a:ea typeface="+mn-ea"/>
                <a:cs typeface="+mn-cs"/>
              </a:rPr>
              <a:t>יהוה צְבָאוֹת</a:t>
            </a:r>
            <a:r>
              <a:rPr lang="en-US" b="0" dirty="0"/>
              <a:t>) first appears in 1 Samuel 1:3. </a:t>
            </a:r>
            <a:r>
              <a:rPr lang="en-US" b="0" baseline="0" dirty="0"/>
              <a:t>The title emphasizes God’s strength as the leader of an (angelic) army. The Hebrew inscription shown here is from the Iron Age and refers to God by that title. </a:t>
            </a:r>
            <a:r>
              <a:rPr lang="en-US" b="0" dirty="0"/>
              <a:t>The full inscription on this limestone slab reads, “Cursed be </a:t>
            </a:r>
            <a:r>
              <a:rPr lang="en-US" b="0" baseline="0" dirty="0" err="1"/>
              <a:t>Ḥ</a:t>
            </a:r>
            <a:r>
              <a:rPr lang="en-US" b="0" dirty="0" err="1"/>
              <a:t>agap</a:t>
            </a:r>
            <a:r>
              <a:rPr lang="en-US" b="0" dirty="0"/>
              <a:t>, son of </a:t>
            </a:r>
            <a:r>
              <a:rPr lang="en-US" b="0" baseline="0" dirty="0" err="1"/>
              <a:t>Ḥa</a:t>
            </a:r>
            <a:r>
              <a:rPr lang="en-US" b="0" dirty="0" err="1"/>
              <a:t>gab</a:t>
            </a:r>
            <a:r>
              <a:rPr lang="en-US" b="0" dirty="0"/>
              <a:t>,</a:t>
            </a:r>
            <a:r>
              <a:rPr lang="en-US" b="0" baseline="0" dirty="0"/>
              <a:t> by Yahweh </a:t>
            </a:r>
            <a:r>
              <a:rPr lang="en-US" b="0" baseline="0" dirty="0" err="1"/>
              <a:t>Ṣabaot</a:t>
            </a:r>
            <a:r>
              <a:rPr lang="en-US" b="0" baseline="0" dirty="0"/>
              <a:t>” (Heb. </a:t>
            </a:r>
            <a:r>
              <a:rPr lang="he-IL" b="0" baseline="0" dirty="0"/>
              <a:t>ארר חגף בן חגב ליהוה צבאת</a:t>
            </a:r>
            <a:r>
              <a:rPr lang="en-US" b="0" baseline="0" dirty="0"/>
              <a:t>). </a:t>
            </a:r>
            <a:r>
              <a:rPr lang="en-US" dirty="0"/>
              <a:t>This</a:t>
            </a:r>
            <a:r>
              <a:rPr lang="en-US" baseline="0" dirty="0"/>
              <a:t> inscription was photographed at the Bible Lands Museum in Jerusalem. The next slide includes highlights of the divine title “Yahweh of hosts.”</a:t>
            </a:r>
            <a:endParaRPr lang="en-US" dirty="0"/>
          </a:p>
          <a:p>
            <a:endParaRPr lang="en-US" dirty="0"/>
          </a:p>
          <a:p>
            <a:r>
              <a:rPr lang="en-US" dirty="0"/>
              <a:t>mjb1904257031</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31950871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name “Yahweh of Hosts” (Heb. </a:t>
            </a:r>
            <a:r>
              <a:rPr lang="en-US" b="0" i="1" dirty="0"/>
              <a:t>Yahweh</a:t>
            </a:r>
            <a:r>
              <a:rPr lang="en-US" b="0" i="1" baseline="0" dirty="0"/>
              <a:t> </a:t>
            </a:r>
            <a:r>
              <a:rPr lang="en-US" b="0" i="1" baseline="0" dirty="0" err="1"/>
              <a:t>tsebaōth</a:t>
            </a:r>
            <a:r>
              <a:rPr lang="en-US" b="0" dirty="0"/>
              <a:t>, </a:t>
            </a:r>
            <a:r>
              <a:rPr lang="he-IL" sz="1200" b="0" i="0" u="none" strike="noStrike" kern="1200" baseline="0" dirty="0">
                <a:solidFill>
                  <a:schemeClr val="tx1"/>
                </a:solidFill>
                <a:latin typeface="+mn-lt"/>
                <a:ea typeface="+mn-ea"/>
                <a:cs typeface="+mn-cs"/>
              </a:rPr>
              <a:t>יהוה צְבָאוֹת</a:t>
            </a:r>
            <a:r>
              <a:rPr lang="en-US" b="0" dirty="0"/>
              <a:t>) first appears in 1 Samuel 1:3. </a:t>
            </a:r>
            <a:r>
              <a:rPr lang="en-US" b="0" baseline="0" dirty="0"/>
              <a:t>The title emphasizes God’s strength as the leader of an (angelic) army. The Hebrew inscription shown here is from the Iron Age and refers to God by that title. </a:t>
            </a:r>
            <a:r>
              <a:rPr lang="en-US" b="0" dirty="0"/>
              <a:t>The full inscription on this limestone slab reads, “Cursed be </a:t>
            </a:r>
            <a:r>
              <a:rPr lang="en-US" b="0" baseline="0" dirty="0" err="1"/>
              <a:t>Ḥ</a:t>
            </a:r>
            <a:r>
              <a:rPr lang="en-US" b="0" dirty="0" err="1"/>
              <a:t>agap</a:t>
            </a:r>
            <a:r>
              <a:rPr lang="en-US" b="0" dirty="0"/>
              <a:t>, son of </a:t>
            </a:r>
            <a:r>
              <a:rPr lang="en-US" b="0" baseline="0" dirty="0" err="1"/>
              <a:t>Ḥa</a:t>
            </a:r>
            <a:r>
              <a:rPr lang="en-US" b="0" dirty="0" err="1"/>
              <a:t>gab</a:t>
            </a:r>
            <a:r>
              <a:rPr lang="en-US" b="0" dirty="0"/>
              <a:t>,</a:t>
            </a:r>
            <a:r>
              <a:rPr lang="en-US" b="0" baseline="0" dirty="0"/>
              <a:t> by Yahweh </a:t>
            </a:r>
            <a:r>
              <a:rPr lang="en-US" b="0" baseline="0" dirty="0" err="1"/>
              <a:t>Ṣabaot</a:t>
            </a:r>
            <a:r>
              <a:rPr lang="en-US" b="0" baseline="0" dirty="0"/>
              <a:t>” (Heb. </a:t>
            </a:r>
            <a:r>
              <a:rPr lang="he-IL" b="0" baseline="0" dirty="0"/>
              <a:t>ארר חגף בן חגב ליהוה צבאת</a:t>
            </a:r>
            <a:r>
              <a:rPr lang="en-US" b="0" baseline="0" dirty="0"/>
              <a:t>). </a:t>
            </a:r>
            <a:r>
              <a:rPr lang="en-US" dirty="0"/>
              <a:t>This</a:t>
            </a:r>
            <a:r>
              <a:rPr lang="en-US" baseline="0" dirty="0"/>
              <a:t> inscription was photographed at the Bible Lands Museum in Jerusalem. The word “Yahweh” is highlighted in red, and “</a:t>
            </a:r>
            <a:r>
              <a:rPr lang="en-US" b="0" baseline="0" dirty="0" err="1"/>
              <a:t>Ṣ</a:t>
            </a:r>
            <a:r>
              <a:rPr lang="en-US" baseline="0" dirty="0" err="1"/>
              <a:t>abaoth</a:t>
            </a:r>
            <a:r>
              <a:rPr lang="en-US" baseline="0" dirty="0"/>
              <a:t>” (“hosts,” or “armies,” Heb. </a:t>
            </a:r>
            <a:r>
              <a:rPr lang="he-IL" sz="1200" b="0" i="0" u="none" strike="noStrike" kern="1200" baseline="0" dirty="0">
                <a:solidFill>
                  <a:schemeClr val="tx1"/>
                </a:solidFill>
                <a:latin typeface="+mn-lt"/>
                <a:ea typeface="+mn-ea"/>
                <a:cs typeface="+mn-cs"/>
              </a:rPr>
              <a:t>צְבָאוֹת</a:t>
            </a:r>
            <a:r>
              <a:rPr lang="en-US" baseline="0" dirty="0"/>
              <a:t>) is highlighted in black. An editable version is included behind this graphic for those who may wish to change it.</a:t>
            </a:r>
            <a:endParaRPr lang="en-US" dirty="0"/>
          </a:p>
          <a:p>
            <a:endParaRPr lang="en-US" dirty="0"/>
          </a:p>
          <a:p>
            <a:r>
              <a:rPr lang="en-US" dirty="0"/>
              <a:t>mjb1904257031</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31950871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phrase “made a revelation” represents</a:t>
            </a:r>
            <a:r>
              <a:rPr lang="en-US" baseline="0" dirty="0"/>
              <a:t> a figure of speech that is more woodenly “uncovered the ears” (Heb. </a:t>
            </a:r>
            <a:r>
              <a:rPr lang="en-US" i="1" baseline="0" dirty="0" err="1"/>
              <a:t>galithah</a:t>
            </a:r>
            <a:r>
              <a:rPr lang="en-US" i="1" baseline="0" dirty="0"/>
              <a:t> eth-</a:t>
            </a:r>
            <a:r>
              <a:rPr lang="en-US" i="1" baseline="0" dirty="0" err="1"/>
              <a:t>ozen</a:t>
            </a:r>
            <a:r>
              <a:rPr lang="en-US" baseline="0" dirty="0"/>
              <a:t>, </a:t>
            </a:r>
            <a:r>
              <a:rPr lang="he-IL" sz="1200" b="0" i="0" u="none" strike="noStrike" kern="1200" baseline="0" dirty="0">
                <a:solidFill>
                  <a:schemeClr val="tx1"/>
                </a:solidFill>
                <a:latin typeface="+mn-lt"/>
                <a:ea typeface="+mn-ea"/>
                <a:cs typeface="+mn-cs"/>
              </a:rPr>
              <a:t>גָּלִיתָה אֶת־אֹזֶן</a:t>
            </a:r>
            <a:r>
              <a:rPr lang="en-US" baseline="0" dirty="0"/>
              <a:t>), illustrated here by a man with his ears exposed. </a:t>
            </a:r>
            <a:r>
              <a:rPr lang="en-US" dirty="0"/>
              <a:t>This artifact was photographed at the Louvre Exhibit of the National Museum of Iran in Tehran.</a:t>
            </a:r>
          </a:p>
          <a:p>
            <a:endParaRPr lang="en-US" dirty="0"/>
          </a:p>
          <a:p>
            <a:r>
              <a:rPr lang="en-US" dirty="0"/>
              <a:t>tb0514184543</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122375856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ivory plaque comes from</a:t>
            </a:r>
            <a:r>
              <a:rPr lang="en-US" baseline="0" dirty="0"/>
              <a:t> Phoenicia. It depicts a kneeling man with upraised hands, as one who would make an entreaty to a deity. It was photographed at the</a:t>
            </a:r>
            <a:r>
              <a:rPr lang="en-US" dirty="0"/>
              <a:t> Hecht Museum at the University of Haifa. The figure on this plaque is somewhat difficult to see, so the next slide includes a highlight</a:t>
            </a:r>
            <a:r>
              <a:rPr lang="en-US" baseline="0" dirty="0"/>
              <a:t> of this kneeling figure.</a:t>
            </a:r>
            <a:endParaRPr lang="en-US" dirty="0"/>
          </a:p>
          <a:p>
            <a:endParaRPr lang="en-US" dirty="0"/>
          </a:p>
          <a:p>
            <a:r>
              <a:rPr lang="en-US" dirty="0"/>
              <a:t>adr1805241833</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361633071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ivory plaque comes from</a:t>
            </a:r>
            <a:r>
              <a:rPr lang="en-US" baseline="0" dirty="0"/>
              <a:t> Phoenicia. It depicts a kneeling man with upraised hands, as one who would make an entreaty to a deity. It was photographed at the</a:t>
            </a:r>
            <a:r>
              <a:rPr lang="en-US" dirty="0"/>
              <a:t> Hecht Museum at the University of Haifa. </a:t>
            </a:r>
          </a:p>
          <a:p>
            <a:endParaRPr lang="en-US" dirty="0"/>
          </a:p>
          <a:p>
            <a:r>
              <a:rPr lang="en-US" dirty="0"/>
              <a:t>adr1805241833</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3616330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Natan</a:t>
            </a:r>
            <a:r>
              <a:rPr lang="en-US" dirty="0"/>
              <a:t> </a:t>
            </a:r>
            <a:r>
              <a:rPr lang="en-US" dirty="0" err="1"/>
              <a:t>HaNavi</a:t>
            </a:r>
            <a:r>
              <a:rPr lang="en-US" dirty="0"/>
              <a:t> Street is located a few blocks north of the Old City of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tb091902048</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27779600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of young pomegranate fruits illustrate the idea of the promise of good things mentioned here by David (cf. </a:t>
            </a:r>
            <a:r>
              <a:rPr lang="en-US" dirty="0" err="1"/>
              <a:t>Deut</a:t>
            </a:r>
            <a:r>
              <a:rPr lang="en-US" dirty="0"/>
              <a:t> 8:8).</a:t>
            </a:r>
          </a:p>
          <a:p>
            <a:endParaRPr lang="en-US" dirty="0"/>
          </a:p>
          <a:p>
            <a:r>
              <a:rPr lang="en-US" dirty="0"/>
              <a:t>tb052816757</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122375856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ultimate fulfillment of David’s request was realized in the resurrection</a:t>
            </a:r>
            <a:r>
              <a:rPr lang="en-US" baseline="0" dirty="0"/>
              <a:t> of his Son (Jesus), who is seated at the right hand of the Father and reigns forever. This idea is illustrated here by a photo of the Holy Fire ceremony at the Church of the Holy Sepulcher, a celebration associated with Easter and the resurrection. </a:t>
            </a:r>
            <a:r>
              <a:rPr lang="en-US" sz="1200" b="0" i="0" kern="1200" dirty="0">
                <a:solidFill>
                  <a:schemeClr val="tx1"/>
                </a:solidFill>
                <a:effectLst/>
                <a:latin typeface="+mn-lt"/>
                <a:ea typeface="+mn-ea"/>
                <a:cs typeface="+mn-cs"/>
              </a:rPr>
              <a:t>This American Colony photograph was taken in 1941.</a:t>
            </a:r>
            <a:endParaRPr lang="en-US" dirty="0"/>
          </a:p>
          <a:p>
            <a:endParaRPr lang="en-US" dirty="0"/>
          </a:p>
          <a:p>
            <a:r>
              <a:rPr lang="en-US" dirty="0"/>
              <a:t>mat14517</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1525594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a typeface="+mn-ea"/>
                <a:cs typeface="+mn-cs"/>
              </a:rPr>
              <a:t>The cedar of Lebanon was prized throughout the ancient Near East. The Palermo Stone indicates cedar was imported to Egypt as early as the 4th dynasty king </a:t>
            </a:r>
            <a:r>
              <a:rPr lang="en-US" sz="1200" kern="1200" baseline="0" dirty="0" err="1">
                <a:solidFill>
                  <a:schemeClr val="tx1"/>
                </a:solidFill>
                <a:ea typeface="+mn-ea"/>
                <a:cs typeface="+mn-cs"/>
              </a:rPr>
              <a:t>Sneferu</a:t>
            </a:r>
            <a:r>
              <a:rPr lang="en-US" sz="1200" kern="1200" baseline="0" dirty="0">
                <a:solidFill>
                  <a:schemeClr val="tx1"/>
                </a:solidFill>
                <a:ea typeface="+mn-ea"/>
                <a:cs typeface="+mn-cs"/>
              </a:rPr>
              <a:t>, circa 2600 BC. One of its primary uses was boat construction. The Egyptian Tale of Wen-Amun, from about the 11th century BC, recounts the travels of an Egyptian official to Byblos to negotiate for cedar wood. One of the earliest references to cedar in Mesopotamia comes from the reign of Sargon of Akkad, circa 2300 BC.</a:t>
            </a:r>
            <a:r>
              <a:rPr lang="en-US" dirty="0"/>
              <a:t> This magnificent</a:t>
            </a:r>
            <a:r>
              <a:rPr lang="en-US" baseline="0" dirty="0"/>
              <a:t> specimen was photographed at the Kew Royal Botanic Gardens in Brighton, UK.</a:t>
            </a:r>
            <a:endParaRPr lang="en-US" dirty="0"/>
          </a:p>
          <a:p>
            <a:endParaRPr lang="en-US" sz="1200" baseline="0" dirty="0"/>
          </a:p>
          <a:p>
            <a:r>
              <a:rPr lang="en-US" sz="1200" baseline="0" dirty="0"/>
              <a:t>adr1305216750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85941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a typeface="+mn-ea"/>
                <a:cs typeface="+mn-cs"/>
              </a:rPr>
              <a:t>Commonly referred to in Scripture as the cedars of Lebanon, this aromatic, durable wood was highly desirable for building in Iron Age Israel. David used in it building his house (2 Sam 5:11; 1 </a:t>
            </a:r>
            <a:r>
              <a:rPr lang="en-US" sz="1200" kern="1200" baseline="0" dirty="0" err="1">
                <a:solidFill>
                  <a:schemeClr val="tx1"/>
                </a:solidFill>
                <a:ea typeface="+mn-ea"/>
                <a:cs typeface="+mn-cs"/>
              </a:rPr>
              <a:t>Chr</a:t>
            </a:r>
            <a:r>
              <a:rPr lang="en-US" sz="1200" kern="1200" baseline="0" dirty="0">
                <a:solidFill>
                  <a:schemeClr val="tx1"/>
                </a:solidFill>
                <a:ea typeface="+mn-ea"/>
                <a:cs typeface="+mn-cs"/>
              </a:rPr>
              <a:t> 17:1), and Solomon used it in the constructing the temple and a palace for himself (2 </a:t>
            </a:r>
            <a:r>
              <a:rPr lang="en-US" sz="1200" kern="1200" baseline="0" dirty="0" err="1">
                <a:solidFill>
                  <a:schemeClr val="tx1"/>
                </a:solidFill>
                <a:ea typeface="+mn-ea"/>
                <a:cs typeface="+mn-cs"/>
              </a:rPr>
              <a:t>Chr</a:t>
            </a:r>
            <a:r>
              <a:rPr lang="en-US" sz="1200" kern="1200" baseline="0" dirty="0">
                <a:solidFill>
                  <a:schemeClr val="tx1"/>
                </a:solidFill>
                <a:ea typeface="+mn-ea"/>
                <a:cs typeface="+mn-cs"/>
              </a:rPr>
              <a:t> 2:3-8). He was said to make cedar as plentiful in Jerusalem as sycamore-fig trees in the Shephelah (2 Chr 1:15). Cedars were also used in the construction of the Second Temple (Ezra 3:7).</a:t>
            </a:r>
            <a:r>
              <a:rPr lang="en-US" dirty="0"/>
              <a:t> </a:t>
            </a:r>
            <a:r>
              <a:rPr lang="en-US" sz="1200" kern="1200" baseline="0" dirty="0">
                <a:solidFill>
                  <a:schemeClr val="tx1"/>
                </a:solidFill>
                <a:ea typeface="+mn-ea"/>
                <a:cs typeface="+mn-cs"/>
              </a:rPr>
              <a:t>The cedar tree is used as a picture of strength and security. Psalm 29:5 speaks of the mighty voice of Lord breaking the strong cedars. Another psalm speaks of the righteous prospering like the palm tree and growing like a cedar of Lebanon (Ps 92:12).</a:t>
            </a:r>
            <a:r>
              <a:rPr lang="en-US" dirty="0"/>
              <a:t> </a:t>
            </a:r>
            <a:r>
              <a:rPr lang="is-IS" dirty="0"/>
              <a:t>This image comes from </a:t>
            </a:r>
            <a:r>
              <a:rPr lang="en-US" dirty="0" err="1"/>
              <a:t>Xtcrider</a:t>
            </a:r>
            <a:r>
              <a:rPr lang="en-US" dirty="0"/>
              <a:t> and is in the p</a:t>
            </a:r>
            <a:r>
              <a:rPr lang="en-US" baseline="0" dirty="0"/>
              <a:t>ublic domain, via Wikimedia Commons: https://commons.wikimedia.org/wiki/File:Lebanon_cedar_forest.jpg.</a:t>
            </a:r>
          </a:p>
          <a:p>
            <a:endParaRPr lang="en-US" baseline="0" dirty="0"/>
          </a:p>
          <a:p>
            <a:r>
              <a:rPr lang="en-US" baseline="0" dirty="0"/>
              <a:t>wiki1201200622811220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85941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cedar for David’s palace came from Lebanon, through the help of Hiram king of Tyre (2 Sam 5:11). This relief comes from the palace of Sargon II at Khorsabad (ancient </a:t>
            </a:r>
            <a:r>
              <a:rPr lang="en-US" dirty="0" err="1"/>
              <a:t>Dur</a:t>
            </a:r>
            <a:r>
              <a:rPr lang="en-US" dirty="0"/>
              <a:t> </a:t>
            </a:r>
            <a:r>
              <a:rPr lang="en-US" dirty="0" err="1"/>
              <a:t>Sharrukin</a:t>
            </a:r>
            <a:r>
              <a:rPr lang="en-US" dirty="0"/>
              <a:t>). It shows timbers being transported by ships, almost certainly the way the cedars were brought from Lebanon to the coast of Israel. Some</a:t>
            </a:r>
            <a:r>
              <a:rPr lang="en-US" baseline="0" dirty="0"/>
              <a:t> timbers are towed behind the ships, while others appear to be loaded on board. All of the boats shown are powered by oars, not sails. The water teems with life, which includes fish, turtles, snakes, and mythical creatures. Two fortified cities are also shown toward the top of the relief; the one at center-right appears to stand on an island, like the city of Tyre. </a:t>
            </a:r>
            <a:r>
              <a:rPr lang="en-US" dirty="0"/>
              <a:t>This relief was photographed at the Louvre Museum.</a:t>
            </a:r>
          </a:p>
          <a:p>
            <a:endParaRPr lang="en-US" dirty="0"/>
          </a:p>
          <a:p>
            <a:r>
              <a:rPr lang="en-US" dirty="0"/>
              <a:t>tb060408233c</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28161603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cedar planks shown here come from the Al Aqsa Mosque in Jerusalem. The ornately carved ends are the portions that were exposed</a:t>
            </a:r>
            <a:r>
              <a:rPr lang="en-US" baseline="0" dirty="0"/>
              <a:t>. Many of the beams removed from the Al Aqsa Mosque were from the Crusader period, but a number of them were much older, possibly as old as the time of the First Temple. </a:t>
            </a:r>
            <a:r>
              <a:rPr lang="en-US" dirty="0"/>
              <a:t>This display was photographed in the Rockefeller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tb042403006</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3216361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Arazim</a:t>
            </a:r>
            <a:r>
              <a:rPr lang="en-US" dirty="0"/>
              <a:t> Street is located in Mevasseret Zion, a community located on the west side of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tb090906009</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744006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tent in this photo is made of sheep and goat hair, which could easily reflect the tent David put up to house the ark. Such a structure was considered less prestigious than the luxurious palace David had built for himself; his statement reflects his awareness of this situation. This tent</a:t>
            </a:r>
            <a:r>
              <a:rPr lang="en-US" dirty="0"/>
              <a:t> was photographed at the UAE Heritage Village in Abu Dhabi.</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tb051017143</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photo reveals the area of the City of David,</a:t>
            </a:r>
            <a:r>
              <a:rPr lang="en-US" baseline="0" dirty="0"/>
              <a:t> which David had conquered from the Jebusites (cf. 2 Sam 5). The most likely location for David’s residence is at the upper, northern end of the city, just above the excavations at Area G.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tent set up by David for the ark was distinct from the tabernacle. The tabernacle escaped</a:t>
            </a:r>
            <a:r>
              <a:rPr lang="en-US" baseline="0" dirty="0"/>
              <a:t> the destruction of Shiloh, following the events of 1 Samuel 4 (cf. Ps 78:60; </a:t>
            </a:r>
            <a:r>
              <a:rPr lang="en-US" baseline="0" dirty="0" err="1"/>
              <a:t>Jer</a:t>
            </a:r>
            <a:r>
              <a:rPr lang="en-US" baseline="0" dirty="0"/>
              <a:t> 7:12-14; 26:6, 9). The tabernacle appears to have been located at Nob when David fled from Saul (1 Sam 21). It had been moved to Gibeon by late in the reign of David (1 Chr 21:29) and remained there at the start of Solomon’s reign (1 Kgs 3:4). This full-size model of the tabernacle and its courtyard was photographed at Timna Park in southern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tb030807088e</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tabernacle had</a:t>
            </a:r>
            <a:r>
              <a:rPr lang="en-US" baseline="0" dirty="0"/>
              <a:t> a couple of coverings that made it tent-like, but it also had a more solid structure underneath, as revealed in this full-size model. This model was photographed in Timna Park in southern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tb030807080</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tent</a:t>
            </a:r>
            <a:r>
              <a:rPr lang="en-US" baseline="0" dirty="0"/>
              <a:t> set up by David to house the ark in Jerusalem most likely did not have the more solid structural components that were incorporated into the tabernacle. The model shown here, in which the viewer peers into the Holy of Holies, is patterned after the description of the ark found in Exodus 26. </a:t>
            </a:r>
          </a:p>
          <a:p>
            <a:endParaRPr lang="en-US" dirty="0"/>
          </a:p>
          <a:p>
            <a:r>
              <a:rPr lang="en-US" dirty="0"/>
              <a:t>tb010710938</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31305295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rather detailed description is given of how</a:t>
            </a:r>
            <a:r>
              <a:rPr lang="en-US" baseline="0" dirty="0"/>
              <a:t> the Ark of the Covenant was constructed, including some dimensions (</a:t>
            </a:r>
            <a:r>
              <a:rPr lang="en-US" baseline="0" dirty="0" err="1"/>
              <a:t>Exod</a:t>
            </a:r>
            <a:r>
              <a:rPr lang="en-US" baseline="0" dirty="0"/>
              <a:t> 25:10-22). However, various parts of the description are not easily understood, and the form of the cherubim in particular is ambiguous. This full-size model is one interpretation of that description. This model ark is part of a larger, 1:1 model of the tabernacle. It was photographed in Timna Park in southern Israel.</a:t>
            </a:r>
          </a:p>
          <a:p>
            <a:endParaRPr lang="en-US" dirty="0"/>
          </a:p>
          <a:p>
            <a:r>
              <a:rPr lang="en-US" dirty="0"/>
              <a:t>tb022804706</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130529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depicts the cherubim as standing rather than kneeling.</a:t>
            </a:r>
            <a:r>
              <a:rPr lang="en-US" baseline="0" dirty="0"/>
              <a:t> The front of this model has been cut away to expose the various items that were kept within the ark. This model was photographed at the Creation and Earth History Museum in Santee, California.</a:t>
            </a:r>
          </a:p>
          <a:p>
            <a:endParaRPr lang="en-US" dirty="0"/>
          </a:p>
          <a:p>
            <a:r>
              <a:rPr lang="en-US" dirty="0"/>
              <a:t>tb040816516</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31305295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model was photographed at the Creation and Earth History Museum in Santee, California.</a:t>
            </a:r>
          </a:p>
          <a:p>
            <a:endParaRPr lang="en-US" baseline="0" dirty="0"/>
          </a:p>
          <a:p>
            <a:r>
              <a:rPr lang="en-US" dirty="0"/>
              <a:t>tb040816601</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1305295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painting provides another possible</a:t>
            </a:r>
            <a:r>
              <a:rPr lang="en-US" baseline="0" dirty="0"/>
              <a:t> reconstruction of the Ark of the Covenant. </a:t>
            </a:r>
            <a:r>
              <a:rPr lang="en-US" dirty="0"/>
              <a:t>This image comes from The Jewish Museum and is in the public domain. Source: https://thejewishmuseum.org/collection/26402-moses-and-joshua-in-the-tabernacle</a:t>
            </a:r>
          </a:p>
          <a:p>
            <a:endParaRPr lang="en-US" dirty="0"/>
          </a:p>
          <a:p>
            <a:r>
              <a:rPr lang="en-US" dirty="0"/>
              <a:t>tjm26402</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9963243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“heart” (Heb. </a:t>
            </a:r>
            <a:r>
              <a:rPr lang="en-US" sz="1200" i="1" kern="1200" dirty="0" err="1">
                <a:solidFill>
                  <a:schemeClr val="tx1"/>
                </a:solidFill>
                <a:effectLst/>
                <a:latin typeface="+mn-lt"/>
                <a:ea typeface="+mn-ea"/>
                <a:cs typeface="+mn-cs"/>
              </a:rPr>
              <a:t>levav</a:t>
            </a:r>
            <a:r>
              <a:rPr lang="en-US" sz="1200" kern="120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לֵבָב</a:t>
            </a:r>
            <a:r>
              <a:rPr lang="en-US" sz="1200" kern="1200" dirty="0">
                <a:solidFill>
                  <a:schemeClr val="tx1"/>
                </a:solidFill>
                <a:effectLst/>
                <a:latin typeface="+mn-lt"/>
                <a:ea typeface="+mn-ea"/>
                <a:cs typeface="+mn-cs"/>
              </a:rPr>
              <a:t>) is used here figuratively to refer to the mind, conscience, or inner person. This organ was often associated with</a:t>
            </a:r>
            <a:r>
              <a:rPr lang="en-US" sz="1200" kern="1200" baseline="0" dirty="0">
                <a:solidFill>
                  <a:schemeClr val="tx1"/>
                </a:solidFill>
                <a:effectLst/>
                <a:latin typeface="+mn-lt"/>
                <a:ea typeface="+mn-ea"/>
                <a:cs typeface="+mn-cs"/>
              </a:rPr>
              <a:t> such concepts in the ancient Near East. The small glass object shown here is in the standard shape used in ancient Egypt to represent the heart, and likely would have been recognized by David as such. </a:t>
            </a:r>
            <a:r>
              <a:rPr lang="en-US" sz="1200" kern="1200" dirty="0">
                <a:solidFill>
                  <a:schemeClr val="tx1"/>
                </a:solidFill>
                <a:effectLst/>
                <a:latin typeface="+mn-lt"/>
                <a:ea typeface="+mn-ea"/>
                <a:cs typeface="+mn-cs"/>
              </a:rPr>
              <a:t>This artifact comes from the </a:t>
            </a:r>
            <a:r>
              <a:rPr lang="en-US" dirty="0"/>
              <a:t>Brooklyn Museum, Gift of John McAndrew, Art Dept., Wellesley College, Wellesley, Mass., 49.66, and is licensed under CC-BY-3.0, https://www.brooklynmuseum.org/opencollection/objects/62606</a:t>
            </a:r>
          </a:p>
          <a:p>
            <a:endParaRPr lang="en-US" dirty="0"/>
          </a:p>
          <a:p>
            <a:r>
              <a:rPr lang="en-US" dirty="0"/>
              <a:t>bmny62606</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22840299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mjb1903082411</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2840299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urge to build God a permanent house reflected a widespread practice across</a:t>
            </a:r>
            <a:r>
              <a:rPr lang="en-US" baseline="0" dirty="0"/>
              <a:t> many regions and cultures of the ancient Near East, where large and elaborate buildings were constructed to house the cults of the various gods. The modern sign in this photo stands outside a temple built by Israelites in southern Judah, at Arad. Among the apparatus found at this temple were incense altars, a sacrificial altar, and standing stones.</a:t>
            </a:r>
            <a:endParaRPr lang="en-US" dirty="0"/>
          </a:p>
          <a:p>
            <a:endParaRPr lang="en-US" dirty="0"/>
          </a:p>
          <a:p>
            <a:r>
              <a:rPr lang="en-US" dirty="0"/>
              <a:t>tb010512821</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4099754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photo reveals the area of the City of David,</a:t>
            </a:r>
            <a:r>
              <a:rPr lang="en-US" baseline="0" dirty="0"/>
              <a:t> which David had conquered from the Jebusites (cf. 2 Sam 5). The most likely location for David’s residence is at the upper, northern end of the city, just above the excavations at Area 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temples and immense sacrificial</a:t>
            </a:r>
            <a:r>
              <a:rPr lang="en-US" baseline="0" dirty="0"/>
              <a:t> altar at Megiddo illustrate the longstanding practice of building temples in Canaan. David’s desire was to build the first temple for the true God. The next slide includes labels.</a:t>
            </a:r>
            <a:endParaRPr lang="en-US" dirty="0"/>
          </a:p>
          <a:p>
            <a:endParaRPr lang="en-US" dirty="0"/>
          </a:p>
          <a:p>
            <a:r>
              <a:rPr lang="en-US" dirty="0"/>
              <a:t>tb010512821</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40997541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temples and immense sacrificial</a:t>
            </a:r>
            <a:r>
              <a:rPr lang="en-US" baseline="0" dirty="0"/>
              <a:t> altar at Megiddo illustrate the longstanding practice of building temples in Canaan. David’s desire was to build the first temple for the true God. </a:t>
            </a:r>
          </a:p>
          <a:p>
            <a:endParaRPr lang="en-US" dirty="0"/>
          </a:p>
          <a:p>
            <a:r>
              <a:rPr lang="en-US" dirty="0"/>
              <a:t>tb010512821</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40997541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Tell el-Dab’a is an archaeological site in the eastern Nile delta where Avaris, the capital city of the Hyksos, once stood</a:t>
            </a:r>
            <a:r>
              <a:rPr lang="en-US" baseline="0" dirty="0"/>
              <a:t> (Bietak 1996). This is the area referred to as Goshen in the Bible, settled by the Israelites when they migrated to Egypt in the days of Joseph (Gen 47:1-6).</a:t>
            </a:r>
            <a:endParaRPr lang="en-US" dirty="0"/>
          </a:p>
          <a:p>
            <a:endParaRPr lang="en-US" dirty="0"/>
          </a:p>
          <a:p>
            <a:r>
              <a:rPr lang="en-US" b="1" dirty="0"/>
              <a:t>Reference:</a:t>
            </a:r>
          </a:p>
          <a:p>
            <a:r>
              <a:rPr lang="en-US" dirty="0"/>
              <a:t>Bietak, Manfred.</a:t>
            </a:r>
            <a:endParaRPr lang="en-US" sz="1200" kern="1200" dirty="0">
              <a:solidFill>
                <a:schemeClr val="tx1"/>
              </a:solidFill>
              <a:effectLst/>
              <a:latin typeface="+mn-lt"/>
              <a:ea typeface="+mn-ea"/>
              <a:cs typeface="+mn-cs"/>
            </a:endParaRPr>
          </a:p>
          <a:p>
            <a:pPr marL="685800" indent="-457200">
              <a:tabLst>
                <a:tab pos="685800" algn="l"/>
              </a:tabLst>
            </a:pPr>
            <a:r>
              <a:rPr lang="en-US" sz="1200" kern="1200" dirty="0">
                <a:solidFill>
                  <a:schemeClr val="tx1"/>
                </a:solidFill>
                <a:effectLst/>
                <a:latin typeface="+mn-lt"/>
                <a:ea typeface="+mn-ea"/>
                <a:cs typeface="+mn-cs"/>
              </a:rPr>
              <a:t>1996	</a:t>
            </a:r>
            <a:r>
              <a:rPr lang="en-US" sz="1200" i="1" kern="1200" dirty="0" err="1">
                <a:solidFill>
                  <a:schemeClr val="tx1"/>
                </a:solidFill>
                <a:effectLst/>
                <a:latin typeface="+mn-lt"/>
                <a:ea typeface="+mn-ea"/>
                <a:cs typeface="+mn-cs"/>
              </a:rPr>
              <a:t>Avaris</a:t>
            </a:r>
            <a:r>
              <a:rPr lang="en-US" sz="1200" i="1" kern="1200" dirty="0">
                <a:solidFill>
                  <a:schemeClr val="tx1"/>
                </a:solidFill>
                <a:effectLst/>
                <a:latin typeface="+mn-lt"/>
                <a:ea typeface="+mn-ea"/>
                <a:cs typeface="+mn-cs"/>
              </a:rPr>
              <a:t>: The Capital of the Hyksos</a:t>
            </a:r>
            <a:r>
              <a:rPr lang="en-US" sz="1200" kern="1200" dirty="0">
                <a:solidFill>
                  <a:schemeClr val="tx1"/>
                </a:solidFill>
                <a:effectLst/>
                <a:latin typeface="+mn-lt"/>
                <a:ea typeface="+mn-ea"/>
                <a:cs typeface="+mn-cs"/>
              </a:rPr>
              <a:t>. London: British Museum Press.</a:t>
            </a:r>
            <a:endParaRPr lang="en-US" dirty="0"/>
          </a:p>
          <a:p>
            <a:endParaRPr lang="en-US" dirty="0"/>
          </a:p>
          <a:p>
            <a:r>
              <a:rPr lang="en-US" dirty="0"/>
              <a:t>tb010605764</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130249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tabernacle was first constructed in the Sinai wilderness during the days of Moses. It travelled with the Israelites for 40</a:t>
            </a:r>
            <a:r>
              <a:rPr lang="en-US" baseline="0" dirty="0"/>
              <a:t> years in the wilderness, passing not too far from the area where this model was photographed. This full-size model is located in Timna Park in southern Israel.</a:t>
            </a:r>
          </a:p>
          <a:p>
            <a:endParaRPr lang="en-US" dirty="0"/>
          </a:p>
          <a:p>
            <a:r>
              <a:rPr lang="en-US" dirty="0"/>
              <a:t>ws031215728c</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4743509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dirty="0"/>
              <a:t>mjb1903223767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4743509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spcBef>
                <a:spcPts val="0"/>
              </a:spcBef>
              <a:spcAft>
                <a:spcPts val="0"/>
              </a:spcAft>
              <a:buClrTx/>
              <a:buSzTx/>
              <a:buFontTx/>
              <a:buNone/>
              <a:tabLst/>
              <a:defRPr/>
            </a:pPr>
            <a:r>
              <a:rPr lang="en-US" sz="1200" dirty="0"/>
              <a:t>Shiloh was the home of the tabernacle</a:t>
            </a:r>
            <a:r>
              <a:rPr lang="en-US" sz="1200" baseline="0" dirty="0"/>
              <a:t> </a:t>
            </a:r>
            <a:r>
              <a:rPr lang="en-US" sz="1200" dirty="0"/>
              <a:t>from the time it was installed there in the days of Joshua (Josh 18:1) until the death of Eli (1 Sam 4; </a:t>
            </a:r>
            <a:r>
              <a:rPr lang="en-US" baseline="0" dirty="0"/>
              <a:t>cf. Ps 78:60; </a:t>
            </a:r>
            <a:r>
              <a:rPr lang="en-US" baseline="0" dirty="0" err="1"/>
              <a:t>Jer</a:t>
            </a:r>
            <a:r>
              <a:rPr lang="en-US" baseline="0" dirty="0"/>
              <a:t> 7:12-14; 26:6, 9). </a:t>
            </a:r>
            <a:endParaRPr lang="en-US" sz="1200" dirty="0"/>
          </a:p>
          <a:p>
            <a:pPr marL="0" marR="0" indent="0" algn="l" defTabSz="914400" rtl="0" eaLnBrk="1" fontAlgn="auto" latinLnBrk="0" hangingPunct="1">
              <a:spcBef>
                <a:spcPts val="0"/>
              </a:spcBef>
              <a:spcAft>
                <a:spcPts val="0"/>
              </a:spcAft>
              <a:buClrTx/>
              <a:buSzTx/>
              <a:buFontTx/>
              <a:buNone/>
              <a:tabLst/>
              <a:defRPr/>
            </a:pPr>
            <a:endParaRPr lang="en-US" sz="1200" dirty="0"/>
          </a:p>
          <a:p>
            <a:pPr marL="0" marR="0" indent="0" algn="l" defTabSz="914400" rtl="0" eaLnBrk="1" fontAlgn="auto" latinLnBrk="0" hangingPunct="1">
              <a:spcBef>
                <a:spcPts val="0"/>
              </a:spcBef>
              <a:spcAft>
                <a:spcPts val="0"/>
              </a:spcAft>
              <a:buClrTx/>
              <a:buSzTx/>
              <a:buFontTx/>
              <a:buNone/>
              <a:tabLst/>
              <a:defRPr/>
            </a:pPr>
            <a:r>
              <a:rPr lang="en-US" sz="1200" dirty="0"/>
              <a:t>The location of Shiloh has been established based on both geographical clues and on later (mostly Byzantine) inscriptions found at the site. Israel Finkelstein believes that the tabernacle was located on the summit of the tell, but Asher Kaufman (1988)</a:t>
            </a:r>
            <a:r>
              <a:rPr lang="en-US" sz="1200" baseline="0" dirty="0"/>
              <a:t> </a:t>
            </a:r>
            <a:r>
              <a:rPr lang="en-US" sz="1200" dirty="0"/>
              <a:t>argues that there is not enough room there given the tabernacle’s dimensions (Exod 26–27). Charles Wilson identified a “sort of level court” on the north side of the tell in 1873. This</a:t>
            </a:r>
            <a:r>
              <a:rPr lang="en-US" sz="1200" baseline="0" dirty="0"/>
              <a:t> area is</a:t>
            </a:r>
            <a:r>
              <a:rPr lang="en-US" sz="1200" dirty="0"/>
              <a:t> 400 feet (125 m) long and 77 feet (23 m) wide, much larger than any other level spot on the summit. “There is no other level space sufficiently large to receive a tent of the dimensions of the Tabernacle.”</a:t>
            </a:r>
            <a:r>
              <a:rPr lang="en-US" sz="1200" b="1" dirty="0"/>
              <a:t> </a:t>
            </a:r>
            <a:r>
              <a:rPr lang="en-US" sz="1200" dirty="0"/>
              <a:t>This court is “an artificially created terrace with a level rock floor” (Kaufman 1988: 52). This photo was taken in 2006, before the</a:t>
            </a:r>
            <a:r>
              <a:rPr lang="en-US" sz="1200" baseline="0" dirty="0"/>
              <a:t> most recent excavations. The next slide includes labels.</a:t>
            </a:r>
          </a:p>
          <a:p>
            <a:pPr marL="0" marR="0" indent="0" algn="l" defTabSz="914400" rtl="0" eaLnBrk="1" fontAlgn="auto" latinLnBrk="0" hangingPunct="1">
              <a:spcBef>
                <a:spcPts val="0"/>
              </a:spcBef>
              <a:spcAft>
                <a:spcPts val="0"/>
              </a:spcAft>
              <a:buClrTx/>
              <a:buSzTx/>
              <a:buFontTx/>
              <a:buNone/>
              <a:tabLst/>
              <a:defRPr/>
            </a:pPr>
            <a:endParaRPr lang="en-US" sz="1200" dirty="0"/>
          </a:p>
          <a:p>
            <a:pPr marL="0" marR="0" indent="0" algn="l" defTabSz="914400" rtl="0" eaLnBrk="1" fontAlgn="auto" latinLnBrk="0" hangingPunct="1">
              <a:spcBef>
                <a:spcPts val="0"/>
              </a:spcBef>
              <a:spcAft>
                <a:spcPts val="0"/>
              </a:spcAft>
              <a:buClrTx/>
              <a:buSzTx/>
              <a:buFontTx/>
              <a:buNone/>
              <a:tabLst/>
              <a:defRPr/>
            </a:pPr>
            <a:r>
              <a:rPr lang="en-US" sz="1200" b="1" dirty="0"/>
              <a:t>Reference: </a:t>
            </a:r>
          </a:p>
          <a:p>
            <a:pPr marL="688975" indent="-688975" algn="just" eaLnBrk="1" hangingPunct="1">
              <a:tabLst>
                <a:tab pos="228600" algn="l"/>
              </a:tabLst>
              <a:defRPr/>
            </a:pPr>
            <a:r>
              <a:rPr lang="en-US" sz="1200" dirty="0">
                <a:ea typeface="Times New Roman" charset="0"/>
                <a:cs typeface="Times New Roman" charset="0"/>
              </a:rPr>
              <a:t>Kaufman, Asher S.</a:t>
            </a:r>
          </a:p>
          <a:p>
            <a:pPr marL="688975" indent="-460375" algn="just" eaLnBrk="1" hangingPunct="1">
              <a:tabLst>
                <a:tab pos="685800" algn="l"/>
              </a:tabLst>
              <a:defRPr/>
            </a:pPr>
            <a:r>
              <a:rPr lang="en-US" sz="1200" dirty="0">
                <a:ea typeface="Times New Roman" charset="0"/>
                <a:cs typeface="Times New Roman" charset="0"/>
              </a:rPr>
              <a:t>1988	Fixing the Site of the Tabernacle at Shiloh. </a:t>
            </a:r>
            <a:r>
              <a:rPr lang="en-US" sz="1200" i="1" dirty="0">
                <a:ea typeface="Times New Roman" charset="0"/>
                <a:cs typeface="Times New Roman" charset="0"/>
              </a:rPr>
              <a:t>Biblical Archaeology Review</a:t>
            </a:r>
            <a:r>
              <a:rPr lang="en-US" sz="1200" dirty="0">
                <a:ea typeface="Times New Roman" charset="0"/>
                <a:cs typeface="Times New Roman" charset="0"/>
              </a:rPr>
              <a:t> 14/6: 46–52.</a:t>
            </a:r>
          </a:p>
          <a:p>
            <a:endParaRPr lang="en-US" sz="1200" dirty="0"/>
          </a:p>
          <a:p>
            <a:r>
              <a:rPr lang="en-US" sz="1200" dirty="0"/>
              <a:t>tb120806865</a:t>
            </a:r>
            <a:endParaRPr lang="en-US" dirty="0"/>
          </a:p>
        </p:txBody>
      </p:sp>
    </p:spTree>
    <p:extLst>
      <p:ext uri="{BB962C8B-B14F-4D97-AF65-F5344CB8AC3E}">
        <p14:creationId xmlns:p14="http://schemas.microsoft.com/office/powerpoint/2010/main" val="14296381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a:defRPr/>
            </a:pPr>
            <a:r>
              <a:rPr lang="en-US" dirty="0"/>
              <a:t>Shiloh was the home of the tabernacle from the time it was installed there in the days of Joshua (Josh 18:1) until the death of Eli (1 Sam 4; cf. Ps 78:60; </a:t>
            </a:r>
            <a:r>
              <a:rPr lang="en-US" dirty="0" err="1"/>
              <a:t>Jer</a:t>
            </a:r>
            <a:r>
              <a:rPr lang="en-US" dirty="0"/>
              <a:t> 7:12-14; 26:6, 9). </a:t>
            </a:r>
          </a:p>
          <a:p>
            <a:pPr>
              <a:defRPr/>
            </a:pPr>
            <a:endParaRPr lang="en-US" dirty="0"/>
          </a:p>
          <a:p>
            <a:pPr>
              <a:defRPr/>
            </a:pPr>
            <a:r>
              <a:rPr lang="en-US" dirty="0"/>
              <a:t>The location of Shiloh has been established based on both geographical clues and on later (mostly Byzantine) inscriptions found at the site. Israel Finkelstein believes that the tabernacle was located on the summit of the tell, but Asher Kaufman (1988) argues that there is not enough room there given the tabernacle’s dimensions (</a:t>
            </a:r>
            <a:r>
              <a:rPr lang="en-US" dirty="0" err="1"/>
              <a:t>Exod</a:t>
            </a:r>
            <a:r>
              <a:rPr lang="en-US" dirty="0"/>
              <a:t> 26–27). Charles Wilson identified a “sort of level court” on the north side of the tell in 1873. This area is 400 feet (125 m) long and 77 feet (23 m) wide, much larger than any other level spot on the summit. “There is no other level space sufficiently large to receive a tent of the dimensions of the Tabernacle.”</a:t>
            </a:r>
            <a:r>
              <a:rPr lang="en-US" b="1" dirty="0"/>
              <a:t> </a:t>
            </a:r>
            <a:r>
              <a:rPr lang="en-US" dirty="0"/>
              <a:t>This court is “an artificially created terrace with a level rock floor” (Kaufman 1988: 52). This photo was taken in 2006, before the most recent excavations. </a:t>
            </a:r>
          </a:p>
          <a:p>
            <a:pPr>
              <a:defRPr/>
            </a:pPr>
            <a:endParaRPr lang="en-US" dirty="0"/>
          </a:p>
          <a:p>
            <a:pPr>
              <a:defRPr/>
            </a:pPr>
            <a:r>
              <a:rPr lang="en-US" b="1" dirty="0"/>
              <a:t>Reference: </a:t>
            </a:r>
          </a:p>
          <a:p>
            <a:pPr marL="688975" indent="-688975" algn="just">
              <a:tabLst>
                <a:tab pos="228600" algn="l"/>
              </a:tabLst>
              <a:defRPr/>
            </a:pPr>
            <a:r>
              <a:rPr lang="en-US" dirty="0">
                <a:ea typeface="Times New Roman" charset="0"/>
                <a:cs typeface="Times New Roman" charset="0"/>
              </a:rPr>
              <a:t>Kaufman, Asher S.</a:t>
            </a:r>
          </a:p>
          <a:p>
            <a:pPr marL="688975" indent="-460375" algn="just">
              <a:tabLst>
                <a:tab pos="685800" algn="l"/>
              </a:tabLst>
              <a:defRPr/>
            </a:pPr>
            <a:r>
              <a:rPr lang="en-US" dirty="0">
                <a:ea typeface="Times New Roman" charset="0"/>
                <a:cs typeface="Times New Roman" charset="0"/>
              </a:rPr>
              <a:t>1988	Fixing the Site of the Tabernacle at Shiloh. </a:t>
            </a:r>
            <a:r>
              <a:rPr lang="en-US" i="1" dirty="0">
                <a:ea typeface="Times New Roman" charset="0"/>
                <a:cs typeface="Times New Roman" charset="0"/>
              </a:rPr>
              <a:t>Biblical Archaeology Review</a:t>
            </a:r>
            <a:r>
              <a:rPr lang="en-US" dirty="0">
                <a:ea typeface="Times New Roman" charset="0"/>
                <a:cs typeface="Times New Roman" charset="0"/>
              </a:rPr>
              <a:t> 14/6: 46–52.</a:t>
            </a:r>
          </a:p>
          <a:p>
            <a:endParaRPr lang="en-US" dirty="0"/>
          </a:p>
          <a:p>
            <a:r>
              <a:rPr lang="en-US" dirty="0"/>
              <a:t>tb120806865</a:t>
            </a:r>
          </a:p>
        </p:txBody>
      </p:sp>
    </p:spTree>
    <p:extLst>
      <p:ext uri="{BB962C8B-B14F-4D97-AF65-F5344CB8AC3E}">
        <p14:creationId xmlns:p14="http://schemas.microsoft.com/office/powerpoint/2010/main" val="13063485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s-IS" dirty="0"/>
              <a:t>In</a:t>
            </a:r>
            <a:r>
              <a:rPr lang="is-IS" baseline="0" dirty="0"/>
              <a:t> this view, taken in the morning, the flat area on the north end of the tell lies off to the right.</a:t>
            </a:r>
          </a:p>
          <a:p>
            <a:endParaRPr lang="is-IS" dirty="0"/>
          </a:p>
          <a:p>
            <a:r>
              <a:rPr lang="is-IS" dirty="0"/>
              <a:t>tb070507622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is a ground-level</a:t>
            </a:r>
            <a:r>
              <a:rPr lang="en-US" sz="1200" baseline="0" dirty="0"/>
              <a:t> view of the bench on the north side of Shiloh, a possible location of the tabernacle.</a:t>
            </a:r>
          </a:p>
          <a:p>
            <a:endParaRPr lang="en-US" sz="1200" dirty="0"/>
          </a:p>
          <a:p>
            <a:pPr marL="228600" indent="-228600">
              <a:spcBef>
                <a:spcPct val="0"/>
              </a:spcBef>
            </a:pPr>
            <a:r>
              <a:rPr lang="en-US" dirty="0"/>
              <a:t>tb120806865</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This photo shows the flat area on the northern side</a:t>
            </a:r>
            <a:r>
              <a:rPr lang="en-US" baseline="0" dirty="0"/>
              <a:t> of Shiloh, where the tabernacle may have been set up. </a:t>
            </a:r>
            <a:r>
              <a:rPr lang="en-US" dirty="0"/>
              <a:t>The portable shrine that Moses built in the wilderness was stationed at Shiloh for around 300 years, from the time of the Conquest until the city’s apparent destruction by the Philistines in the early 11th century. </a:t>
            </a:r>
            <a:r>
              <a:rPr lang="en-US" sz="1200" dirty="0"/>
              <a:t>By the time of Samuel, the tabernacle at Shiloh may have been somewhat modified as it was called a “temple” and had a door and doorposts (1 Sam 1:9). </a:t>
            </a:r>
            <a:r>
              <a:rPr lang="en-US" dirty="0"/>
              <a:t>Shiloh’s apparent destruction by the Philistines circa 1100 BC corresponds with the archaeological record. Reference to this destruction is made in Psalm 78:60 and Jeremiah 7:12. </a:t>
            </a:r>
          </a:p>
          <a:p>
            <a:pPr marL="0" indent="0">
              <a:spcBef>
                <a:spcPct val="0"/>
              </a:spcBef>
              <a:buFontTx/>
              <a:buNone/>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tb051808074</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model shows the city about 300 years after the time of David. David himself is</a:t>
            </a:r>
            <a:r>
              <a:rPr lang="en-US" baseline="0" dirty="0"/>
              <a:t> not known to have added significantly to the size of Jerusalem. However, his son Solomon extended the city to the north, incorporating the space necessary for the Temple and for his own palace complex. In the days of Hezekiah (late 8th century BC), the city grew immensely, covering the hill to the west. Much of that growth is thought to be due to the influx of refugees from the north after the Assyrians destroyed Israel and the Israelite capital of Samaria in 723 BC. </a:t>
            </a:r>
            <a:r>
              <a:rPr lang="en-US" dirty="0"/>
              <a:t>This photograph was taken at the Ben Zvi Institute.</a:t>
            </a:r>
            <a:r>
              <a:rPr lang="en-US" baseline="0" dirty="0"/>
              <a:t> </a:t>
            </a:r>
            <a:r>
              <a:rPr lang="en-US" dirty="0"/>
              <a:t>The next slides include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tb060216511</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After the destruction of Shiloh,</a:t>
            </a:r>
            <a:r>
              <a:rPr lang="en-US" sz="1200" kern="1200" baseline="0" dirty="0">
                <a:solidFill>
                  <a:schemeClr val="tx1"/>
                </a:solidFill>
                <a:effectLst/>
                <a:latin typeface="+mn-lt"/>
                <a:ea typeface="+mn-ea"/>
                <a:cs typeface="+mn-cs"/>
              </a:rPr>
              <a:t> the location of the tabernacle appears to change a number of times. One location indicated by the text (1 Sam 21-22) was the city of Nob. </a:t>
            </a:r>
            <a:r>
              <a:rPr lang="en-US" sz="1200" kern="1200" dirty="0">
                <a:solidFill>
                  <a:schemeClr val="tx1"/>
                </a:solidFill>
                <a:effectLst/>
                <a:latin typeface="+mn-lt"/>
                <a:ea typeface="+mn-ea"/>
                <a:cs typeface="+mn-cs"/>
              </a:rPr>
              <a:t>The location of Nob is difficult, and there is no scholarly consensus to date. In order to determine its approximate location, the three biblical contexts where Nob is mentioned should be considered. First, the site is referenced in 1 Samuel 21, in connection with David’s visit to the “tent” and the “city of priests” (1 Sam 21:1; 22:9-11; 19). This would indicate a close proximity to Gibeah (Tell el-</a:t>
            </a:r>
            <a:r>
              <a:rPr lang="en-US" sz="1200" kern="1200" dirty="0" err="1">
                <a:solidFill>
                  <a:schemeClr val="tx1"/>
                </a:solidFill>
                <a:effectLst/>
                <a:latin typeface="+mn-lt"/>
                <a:ea typeface="+mn-ea"/>
                <a:cs typeface="+mn-cs"/>
              </a:rPr>
              <a:t>Ful</a:t>
            </a:r>
            <a:r>
              <a:rPr lang="en-US" sz="1200" kern="1200" dirty="0">
                <a:solidFill>
                  <a:schemeClr val="tx1"/>
                </a:solidFill>
                <a:effectLst/>
                <a:latin typeface="+mn-lt"/>
                <a:ea typeface="+mn-ea"/>
                <a:cs typeface="+mn-cs"/>
              </a:rPr>
              <a:t>), because David was fleeing from Saul’s service.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Second, Nob occurs alongside a number of daughter settlements (e.g., </a:t>
            </a:r>
            <a:r>
              <a:rPr lang="en-US" sz="1200" kern="1200" dirty="0" err="1">
                <a:solidFill>
                  <a:schemeClr val="tx1"/>
                </a:solidFill>
                <a:effectLst/>
                <a:latin typeface="+mn-lt"/>
                <a:ea typeface="+mn-ea"/>
                <a:cs typeface="+mn-cs"/>
              </a:rPr>
              <a:t>Anathoth</a:t>
            </a:r>
            <a:r>
              <a:rPr lang="en-US" sz="1200" kern="1200" dirty="0">
                <a:solidFill>
                  <a:schemeClr val="tx1"/>
                </a:solidFill>
                <a:effectLst/>
                <a:latin typeface="+mn-lt"/>
                <a:ea typeface="+mn-ea"/>
                <a:cs typeface="+mn-cs"/>
              </a:rPr>
              <a:t>) that were located just north of Jerusalem (Isa 10:28-32). This passage is an itinerary that moves from north to south, ending with Nob where the hypothetical attacker can “shake his fist at the mount of the daughter of Zion” (Isa 10:32).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Third, Nob is mentioned between Anathoth (</a:t>
            </a:r>
            <a:r>
              <a:rPr lang="en-US" sz="1200" kern="1200" dirty="0" err="1">
                <a:solidFill>
                  <a:schemeClr val="tx1"/>
                </a:solidFill>
                <a:effectLst/>
                <a:latin typeface="+mn-lt"/>
                <a:ea typeface="+mn-ea"/>
                <a:cs typeface="+mn-cs"/>
              </a:rPr>
              <a:t>ʿAnâta</a:t>
            </a:r>
            <a:r>
              <a:rPr lang="en-US" sz="1200" kern="1200" dirty="0">
                <a:solidFill>
                  <a:schemeClr val="tx1"/>
                </a:solidFill>
                <a:effectLst/>
                <a:latin typeface="+mn-lt"/>
                <a:ea typeface="+mn-ea"/>
                <a:cs typeface="+mn-cs"/>
              </a:rPr>
              <a:t> or </a:t>
            </a:r>
            <a:r>
              <a:rPr lang="en-US" sz="1200" kern="1200" dirty="0" err="1">
                <a:solidFill>
                  <a:schemeClr val="tx1"/>
                </a:solidFill>
                <a:effectLst/>
                <a:latin typeface="+mn-lt"/>
                <a:ea typeface="+mn-ea"/>
                <a:cs typeface="+mn-cs"/>
              </a:rPr>
              <a:t>Râs</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Kharrûbeh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Ananiah</a:t>
            </a:r>
            <a:r>
              <a:rPr lang="en-US" sz="1200" kern="1200" dirty="0">
                <a:solidFill>
                  <a:schemeClr val="tx1"/>
                </a:solidFill>
                <a:effectLst/>
                <a:latin typeface="+mn-lt"/>
                <a:ea typeface="+mn-ea"/>
                <a:cs typeface="+mn-cs"/>
              </a:rPr>
              <a:t> (NT Bethany, el-</a:t>
            </a:r>
            <a:r>
              <a:rPr lang="en-US" sz="1200" kern="1200" dirty="0" err="1">
                <a:solidFill>
                  <a:schemeClr val="tx1"/>
                </a:solidFill>
                <a:effectLst/>
                <a:latin typeface="+mn-lt"/>
                <a:ea typeface="+mn-ea"/>
                <a:cs typeface="+mn-cs"/>
              </a:rPr>
              <a:t>ʿAzarîyeh</a:t>
            </a:r>
            <a:r>
              <a:rPr lang="en-US" sz="1200" kern="1200" dirty="0">
                <a:solidFill>
                  <a:schemeClr val="tx1"/>
                </a:solidFill>
                <a:effectLst/>
                <a:latin typeface="+mn-lt"/>
                <a:ea typeface="+mn-ea"/>
                <a:cs typeface="+mn-cs"/>
              </a:rPr>
              <a:t>), which indicates a location that is east/northeast of but very near Jerusalem.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geographical details preserved in these biblical texts allow us to get within about a mile (1.5 km) of the ancient site</a:t>
            </a:r>
            <a:r>
              <a:rPr lang="en-US" sz="1200" kern="1200" baseline="0" dirty="0">
                <a:solidFill>
                  <a:schemeClr val="tx1"/>
                </a:solidFill>
                <a:effectLst/>
                <a:latin typeface="+mn-lt"/>
                <a:ea typeface="+mn-ea"/>
                <a:cs typeface="+mn-cs"/>
              </a:rPr>
              <a:t>. Suggested locations for Nob </a:t>
            </a:r>
            <a:r>
              <a:rPr lang="en-US" sz="1200" kern="1200" dirty="0">
                <a:solidFill>
                  <a:schemeClr val="tx1"/>
                </a:solidFill>
                <a:effectLst/>
                <a:latin typeface="+mn-lt"/>
                <a:ea typeface="+mn-ea"/>
                <a:cs typeface="+mn-cs"/>
              </a:rPr>
              <a:t>include </a:t>
            </a:r>
            <a:r>
              <a:rPr lang="en-US" sz="1200" kern="1200" dirty="0" err="1">
                <a:solidFill>
                  <a:schemeClr val="tx1"/>
                </a:solidFill>
                <a:effectLst/>
                <a:latin typeface="+mn-lt"/>
                <a:ea typeface="+mn-ea"/>
                <a:cs typeface="+mn-cs"/>
              </a:rPr>
              <a:t>Râs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el-Mešârif</a:t>
            </a:r>
            <a:r>
              <a:rPr lang="en-US" sz="1200" kern="1200" dirty="0">
                <a:solidFill>
                  <a:schemeClr val="tx1"/>
                </a:solidFill>
                <a:effectLst/>
                <a:latin typeface="+mn-lt"/>
                <a:ea typeface="+mn-ea"/>
                <a:cs typeface="+mn-cs"/>
              </a:rPr>
              <a:t> on the southern slopes of the Mount of Olives (Rainey and Notley 2006: 147), ‘</a:t>
            </a:r>
            <a:r>
              <a:rPr lang="en-US" sz="1200" kern="1200" dirty="0" err="1">
                <a:solidFill>
                  <a:schemeClr val="tx1"/>
                </a:solidFill>
                <a:effectLst/>
                <a:latin typeface="+mn-lt"/>
                <a:ea typeface="+mn-ea"/>
                <a:cs typeface="+mn-cs"/>
              </a:rPr>
              <a:t>Issawiyeh</a:t>
            </a:r>
            <a:r>
              <a:rPr lang="en-US" sz="1200" kern="1200" dirty="0">
                <a:solidFill>
                  <a:schemeClr val="tx1"/>
                </a:solidFill>
                <a:effectLst/>
                <a:latin typeface="+mn-lt"/>
                <a:ea typeface="+mn-ea"/>
                <a:cs typeface="+mn-cs"/>
              </a:rPr>
              <a:t> on the eastern slope of the Mount of Olives (Aharoni 1979: 356), Givat Shapira/French Hill (Barkay et al. 2002), </a:t>
            </a:r>
            <a:r>
              <a:rPr lang="en-US" sz="1200" kern="1200" dirty="0" err="1">
                <a:solidFill>
                  <a:schemeClr val="tx1"/>
                </a:solidFill>
                <a:effectLst/>
                <a:latin typeface="+mn-lt"/>
                <a:ea typeface="+mn-ea"/>
                <a:cs typeface="+mn-cs"/>
              </a:rPr>
              <a:t>Shu’afat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1987), and American Colony/Sheikh Jarrah (</a:t>
            </a:r>
            <a:r>
              <a:rPr lang="en-US" sz="1200" kern="1200" dirty="0" err="1">
                <a:solidFill>
                  <a:schemeClr val="tx1"/>
                </a:solidFill>
                <a:effectLst/>
                <a:latin typeface="+mn-lt"/>
                <a:ea typeface="+mn-ea"/>
                <a:cs typeface="+mn-cs"/>
              </a:rPr>
              <a:t>Zissu</a:t>
            </a:r>
            <a:r>
              <a:rPr lang="en-US" sz="1200" kern="1200" dirty="0">
                <a:solidFill>
                  <a:schemeClr val="tx1"/>
                </a:solidFill>
                <a:effectLst/>
                <a:latin typeface="+mn-lt"/>
                <a:ea typeface="+mn-ea"/>
                <a:cs typeface="+mn-cs"/>
              </a:rPr>
              <a:t> 2012). Our preferred location is that Nob was near Umm et-Tala on the summit of the Mount of Olives near the present-day location of the Augusta Victoria compound</a:t>
            </a:r>
            <a:r>
              <a:rPr lang="en-US" sz="1200" kern="1200" baseline="0" dirty="0">
                <a:solidFill>
                  <a:schemeClr val="tx1"/>
                </a:solidFill>
                <a:effectLst/>
                <a:latin typeface="+mn-lt"/>
                <a:ea typeface="+mn-ea"/>
                <a:cs typeface="+mn-cs"/>
              </a:rPr>
              <a:t> (Albright 1924: 139). The next slide includes labels identifying these proposed sites.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References: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Aharoni, Y.</a:t>
            </a:r>
          </a:p>
          <a:p>
            <a:pPr marL="685800" indent="-457200">
              <a:tabLst>
                <a:tab pos="685800" algn="l"/>
              </a:tabLst>
            </a:pPr>
            <a:r>
              <a:rPr lang="en-US" sz="1200" kern="1200" dirty="0">
                <a:solidFill>
                  <a:schemeClr val="tx1"/>
                </a:solidFill>
                <a:effectLst/>
                <a:latin typeface="+mn-lt"/>
                <a:ea typeface="+mn-ea"/>
                <a:cs typeface="+mn-cs"/>
              </a:rPr>
              <a:t>1979	</a:t>
            </a:r>
            <a:r>
              <a:rPr lang="en-US" sz="1200" i="1" kern="1200" dirty="0">
                <a:solidFill>
                  <a:schemeClr val="tx1"/>
                </a:solidFill>
                <a:effectLst/>
                <a:latin typeface="+mn-lt"/>
                <a:ea typeface="+mn-ea"/>
                <a:cs typeface="+mn-cs"/>
              </a:rPr>
              <a:t>The Land of the Bible: A Historical Geography</a:t>
            </a:r>
            <a:r>
              <a:rPr lang="en-US" sz="1200" kern="1200" dirty="0">
                <a:solidFill>
                  <a:schemeClr val="tx1"/>
                </a:solidFill>
                <a:effectLst/>
                <a:latin typeface="+mn-lt"/>
                <a:ea typeface="+mn-ea"/>
                <a:cs typeface="+mn-cs"/>
              </a:rPr>
              <a:t>. Trans. A. F. Rainey, from Hebrew. Revised and Enlarged. Philadelphia: Westminster Press.</a:t>
            </a:r>
          </a:p>
          <a:p>
            <a:r>
              <a:rPr lang="en-US" sz="1200" kern="1200" dirty="0">
                <a:solidFill>
                  <a:schemeClr val="tx1"/>
                </a:solidFill>
                <a:effectLst/>
                <a:latin typeface="+mn-lt"/>
                <a:ea typeface="+mn-ea"/>
                <a:cs typeface="+mn-cs"/>
              </a:rPr>
              <a:t>Albright, W. F.</a:t>
            </a:r>
          </a:p>
          <a:p>
            <a:pPr marL="685800" indent="-457200">
              <a:tabLst>
                <a:tab pos="685800" algn="l"/>
              </a:tabLst>
            </a:pPr>
            <a:r>
              <a:rPr lang="en-US" sz="1200" kern="1200" dirty="0">
                <a:solidFill>
                  <a:schemeClr val="tx1"/>
                </a:solidFill>
                <a:effectLst/>
                <a:latin typeface="+mn-lt"/>
                <a:ea typeface="+mn-ea"/>
                <a:cs typeface="+mn-cs"/>
              </a:rPr>
              <a:t>1924	</a:t>
            </a:r>
            <a:r>
              <a:rPr lang="en-US" sz="1200" i="1" kern="1200" dirty="0">
                <a:solidFill>
                  <a:schemeClr val="tx1"/>
                </a:solidFill>
                <a:effectLst/>
                <a:latin typeface="+mn-lt"/>
                <a:ea typeface="+mn-ea"/>
                <a:cs typeface="+mn-cs"/>
              </a:rPr>
              <a:t>Annual of the American Schools of Oriental Research, Vol. IV: Excavations and Results at Tell el-</a:t>
            </a:r>
            <a:r>
              <a:rPr lang="en-US" sz="1200" i="1" kern="1200" dirty="0" err="1">
                <a:solidFill>
                  <a:schemeClr val="tx1"/>
                </a:solidFill>
                <a:effectLst/>
                <a:latin typeface="+mn-lt"/>
                <a:ea typeface="+mn-ea"/>
                <a:cs typeface="+mn-cs"/>
              </a:rPr>
              <a:t>Fûl</a:t>
            </a:r>
            <a:r>
              <a:rPr lang="en-US" sz="1200" i="1" kern="1200" dirty="0">
                <a:solidFill>
                  <a:schemeClr val="tx1"/>
                </a:solidFill>
                <a:effectLst/>
                <a:latin typeface="+mn-lt"/>
                <a:ea typeface="+mn-ea"/>
                <a:cs typeface="+mn-cs"/>
              </a:rPr>
              <a:t> (Gibeah of Saul)</a:t>
            </a:r>
            <a:r>
              <a:rPr lang="en-US" dirty="0"/>
              <a:t>. </a:t>
            </a:r>
            <a:r>
              <a:rPr lang="en-US" sz="1200" kern="1200" dirty="0">
                <a:solidFill>
                  <a:schemeClr val="tx1"/>
                </a:solidFill>
                <a:effectLst/>
                <a:latin typeface="+mn-lt"/>
                <a:ea typeface="+mn-ea"/>
                <a:cs typeface="+mn-cs"/>
              </a:rPr>
              <a:t>New Haven, CT: American Schools of Oriental Research.</a:t>
            </a:r>
          </a:p>
          <a:p>
            <a:r>
              <a:rPr lang="en-US" sz="1200" kern="1200" dirty="0">
                <a:solidFill>
                  <a:schemeClr val="tx1"/>
                </a:solidFill>
                <a:effectLst/>
                <a:latin typeface="+mn-lt"/>
                <a:ea typeface="+mn-ea"/>
                <a:cs typeface="+mn-cs"/>
              </a:rPr>
              <a:t>Barkay, G., </a:t>
            </a:r>
            <a:r>
              <a:rPr lang="en-US" sz="1200" kern="1200" dirty="0" err="1">
                <a:solidFill>
                  <a:schemeClr val="tx1"/>
                </a:solidFill>
                <a:effectLst/>
                <a:latin typeface="+mn-lt"/>
                <a:ea typeface="+mn-ea"/>
                <a:cs typeface="+mn-cs"/>
              </a:rPr>
              <a:t>Fantalkin</a:t>
            </a:r>
            <a:r>
              <a:rPr lang="en-US" sz="1200" kern="1200" dirty="0">
                <a:solidFill>
                  <a:schemeClr val="tx1"/>
                </a:solidFill>
                <a:effectLst/>
                <a:latin typeface="+mn-lt"/>
                <a:ea typeface="+mn-ea"/>
                <a:cs typeface="+mn-cs"/>
              </a:rPr>
              <a:t>, A., and Tal, O.</a:t>
            </a:r>
          </a:p>
          <a:p>
            <a:pPr marL="685800" indent="-457200">
              <a:tabLst>
                <a:tab pos="685800" algn="l"/>
              </a:tabLst>
            </a:pPr>
            <a:r>
              <a:rPr lang="en-US" sz="1200" kern="1200" dirty="0">
                <a:solidFill>
                  <a:schemeClr val="tx1"/>
                </a:solidFill>
                <a:effectLst/>
                <a:latin typeface="+mn-lt"/>
                <a:ea typeface="+mn-ea"/>
                <a:cs typeface="+mn-cs"/>
              </a:rPr>
              <a:t>2002	A Late Iron Age Fortress North of Jerusalem. </a:t>
            </a:r>
            <a:r>
              <a:rPr lang="en-US" sz="1200" i="1" kern="1200" dirty="0">
                <a:solidFill>
                  <a:schemeClr val="tx1"/>
                </a:solidFill>
                <a:effectLst/>
                <a:latin typeface="+mn-lt"/>
                <a:ea typeface="+mn-ea"/>
                <a:cs typeface="+mn-cs"/>
              </a:rPr>
              <a:t>Bulletin of the American Schools of Oriental Research </a:t>
            </a:r>
            <a:r>
              <a:rPr lang="en-US" sz="1200" kern="1200" dirty="0">
                <a:solidFill>
                  <a:schemeClr val="tx1"/>
                </a:solidFill>
                <a:effectLst/>
                <a:latin typeface="+mn-lt"/>
                <a:ea typeface="+mn-ea"/>
                <a:cs typeface="+mn-cs"/>
              </a:rPr>
              <a:t>328: 49–71.</a:t>
            </a:r>
          </a:p>
          <a:p>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H.</a:t>
            </a:r>
          </a:p>
          <a:p>
            <a:pPr marL="685800" indent="-457200">
              <a:tabLst>
                <a:tab pos="685800" algn="l"/>
              </a:tabLst>
            </a:pPr>
            <a:r>
              <a:rPr lang="en-US" sz="1200" kern="1200" dirty="0">
                <a:solidFill>
                  <a:schemeClr val="tx1"/>
                </a:solidFill>
                <a:effectLst/>
                <a:latin typeface="+mn-lt"/>
                <a:ea typeface="+mn-ea"/>
                <a:cs typeface="+mn-cs"/>
              </a:rPr>
              <a:t>1987	Nob, The Priestly Town. Pp. 17–21 in </a:t>
            </a:r>
            <a:r>
              <a:rPr lang="en-US" sz="1200" i="1" kern="1200" dirty="0" err="1">
                <a:solidFill>
                  <a:schemeClr val="tx1"/>
                </a:solidFill>
                <a:effectLst/>
                <a:latin typeface="+mn-lt"/>
                <a:ea typeface="+mn-ea"/>
                <a:cs typeface="+mn-cs"/>
              </a:rPr>
              <a:t>Shomron</a:t>
            </a:r>
            <a:r>
              <a:rPr lang="en-US" sz="1200" i="1" kern="1200" dirty="0">
                <a:solidFill>
                  <a:schemeClr val="tx1"/>
                </a:solidFill>
                <a:effectLst/>
                <a:latin typeface="+mn-lt"/>
                <a:ea typeface="+mn-ea"/>
                <a:cs typeface="+mn-cs"/>
              </a:rPr>
              <a:t> and Benjamin. Studies in Historical-Geography</a:t>
            </a:r>
            <a:r>
              <a:rPr lang="en-US" sz="1200" kern="1200" dirty="0">
                <a:solidFill>
                  <a:schemeClr val="tx1"/>
                </a:solidFill>
                <a:effectLst/>
                <a:latin typeface="+mn-lt"/>
                <a:ea typeface="+mn-ea"/>
                <a:cs typeface="+mn-cs"/>
              </a:rPr>
              <a:t>, ed. Z. H. </a:t>
            </a:r>
            <a:r>
              <a:rPr lang="en-US" sz="1200" kern="1200" dirty="0" err="1">
                <a:solidFill>
                  <a:schemeClr val="tx1"/>
                </a:solidFill>
                <a:effectLst/>
                <a:latin typeface="+mn-lt"/>
                <a:ea typeface="+mn-ea"/>
                <a:cs typeface="+mn-cs"/>
              </a:rPr>
              <a:t>Erlich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Ofra</a:t>
            </a:r>
            <a:r>
              <a:rPr lang="en-US" sz="1200" kern="1200" dirty="0">
                <a:solidFill>
                  <a:schemeClr val="tx1"/>
                </a:solidFill>
                <a:effectLst/>
                <a:latin typeface="+mn-lt"/>
                <a:ea typeface="+mn-ea"/>
                <a:cs typeface="+mn-cs"/>
              </a:rPr>
              <a:t> (Hebrew).</a:t>
            </a:r>
          </a:p>
          <a:p>
            <a:r>
              <a:rPr lang="en-US" sz="1200" kern="1200" dirty="0">
                <a:solidFill>
                  <a:schemeClr val="tx1"/>
                </a:solidFill>
                <a:effectLst/>
                <a:latin typeface="+mn-lt"/>
                <a:ea typeface="+mn-ea"/>
                <a:cs typeface="+mn-cs"/>
              </a:rPr>
              <a:t>Rainey, A. F., and </a:t>
            </a:r>
            <a:r>
              <a:rPr lang="en-US" sz="1200" kern="1200" dirty="0" err="1">
                <a:solidFill>
                  <a:schemeClr val="tx1"/>
                </a:solidFill>
                <a:effectLst/>
                <a:latin typeface="+mn-lt"/>
                <a:ea typeface="+mn-ea"/>
                <a:cs typeface="+mn-cs"/>
              </a:rPr>
              <a:t>Notley</a:t>
            </a:r>
            <a:r>
              <a:rPr lang="en-US" sz="1200" kern="1200" dirty="0">
                <a:solidFill>
                  <a:schemeClr val="tx1"/>
                </a:solidFill>
                <a:effectLst/>
                <a:latin typeface="+mn-lt"/>
                <a:ea typeface="+mn-ea"/>
                <a:cs typeface="+mn-cs"/>
              </a:rPr>
              <a:t>, S. </a:t>
            </a:r>
          </a:p>
          <a:p>
            <a:pPr marL="685800" indent="-457200">
              <a:tabLst>
                <a:tab pos="685800" algn="l"/>
              </a:tabLst>
            </a:pPr>
            <a:r>
              <a:rPr lang="en-US" sz="1200" kern="1200" dirty="0">
                <a:solidFill>
                  <a:schemeClr val="tx1"/>
                </a:solidFill>
                <a:effectLst/>
                <a:latin typeface="+mn-lt"/>
                <a:ea typeface="+mn-ea"/>
                <a:cs typeface="+mn-cs"/>
              </a:rPr>
              <a:t>2006	</a:t>
            </a:r>
            <a:r>
              <a:rPr lang="en-US" sz="1200" i="1" kern="1200" dirty="0">
                <a:solidFill>
                  <a:schemeClr val="tx1"/>
                </a:solidFill>
                <a:effectLst/>
                <a:latin typeface="+mn-lt"/>
                <a:ea typeface="+mn-ea"/>
                <a:cs typeface="+mn-cs"/>
              </a:rPr>
              <a:t>The Sacred Bridge: Carta’s Atlas of the Biblical World</a:t>
            </a:r>
            <a:r>
              <a:rPr lang="en-US" sz="1200" kern="1200" dirty="0">
                <a:solidFill>
                  <a:schemeClr val="tx1"/>
                </a:solidFill>
                <a:effectLst/>
                <a:latin typeface="+mn-lt"/>
                <a:ea typeface="+mn-ea"/>
                <a:cs typeface="+mn-cs"/>
              </a:rPr>
              <a:t>. Jerusalem: Carta.</a:t>
            </a:r>
          </a:p>
          <a:p>
            <a:r>
              <a:rPr lang="en-US" sz="1200" kern="1200" dirty="0" err="1">
                <a:solidFill>
                  <a:schemeClr val="tx1"/>
                </a:solidFill>
                <a:effectLst/>
                <a:latin typeface="+mn-lt"/>
                <a:ea typeface="+mn-ea"/>
                <a:cs typeface="+mn-cs"/>
              </a:rPr>
              <a:t>Zissu</a:t>
            </a:r>
            <a:r>
              <a:rPr lang="en-US" sz="1200" kern="1200" dirty="0">
                <a:solidFill>
                  <a:schemeClr val="tx1"/>
                </a:solidFill>
                <a:effectLst/>
                <a:latin typeface="+mn-lt"/>
                <a:ea typeface="+mn-ea"/>
                <a:cs typeface="+mn-cs"/>
              </a:rPr>
              <a:t>, Boaz.</a:t>
            </a:r>
          </a:p>
          <a:p>
            <a:pPr marL="685800" indent="-457200">
              <a:tabLst>
                <a:tab pos="685800" algn="l"/>
              </a:tabLst>
            </a:pPr>
            <a:r>
              <a:rPr lang="en-US" sz="1200" kern="1200" dirty="0">
                <a:solidFill>
                  <a:schemeClr val="tx1"/>
                </a:solidFill>
                <a:effectLst/>
                <a:latin typeface="+mn-lt"/>
                <a:ea typeface="+mn-ea"/>
                <a:cs typeface="+mn-cs"/>
              </a:rPr>
              <a:t>2012	Excavations near </a:t>
            </a:r>
            <a:r>
              <a:rPr lang="en-US" sz="1200" kern="1200" dirty="0" err="1">
                <a:solidFill>
                  <a:schemeClr val="tx1"/>
                </a:solidFill>
                <a:effectLst/>
                <a:latin typeface="+mn-lt"/>
                <a:ea typeface="+mn-ea"/>
                <a:cs typeface="+mn-cs"/>
              </a:rPr>
              <a:t>Nahmanides</a:t>
            </a:r>
            <a:r>
              <a:rPr lang="en-US" sz="1200" kern="1200" dirty="0">
                <a:solidFill>
                  <a:schemeClr val="tx1"/>
                </a:solidFill>
                <a:effectLst/>
                <a:latin typeface="+mn-lt"/>
                <a:ea typeface="+mn-ea"/>
                <a:cs typeface="+mn-cs"/>
              </a:rPr>
              <a:t> Cave in Jerusalem and the Question of the Identification of Biblical Nob. </a:t>
            </a:r>
            <a:r>
              <a:rPr lang="en-US" sz="1200" i="1" kern="1200" dirty="0">
                <a:solidFill>
                  <a:schemeClr val="tx1"/>
                </a:solidFill>
                <a:effectLst/>
                <a:latin typeface="+mn-lt"/>
                <a:ea typeface="+mn-ea"/>
                <a:cs typeface="+mn-cs"/>
              </a:rPr>
              <a:t>Israel Exploration Journal</a:t>
            </a:r>
            <a:r>
              <a:rPr lang="en-US" sz="1200" kern="1200" dirty="0">
                <a:solidFill>
                  <a:schemeClr val="tx1"/>
                </a:solidFill>
                <a:effectLst/>
                <a:latin typeface="+mn-lt"/>
                <a:ea typeface="+mn-ea"/>
                <a:cs typeface="+mn-cs"/>
              </a:rPr>
              <a:t> 62: 54–70.</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eaLnBrk="1" hangingPunct="1"/>
            <a:r>
              <a:rPr lang="en-US" dirty="0"/>
              <a:t>tb010703203</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dirty="0"/>
          </a:p>
        </p:txBody>
      </p:sp>
    </p:spTree>
    <p:extLst>
      <p:ext uri="{BB962C8B-B14F-4D97-AF65-F5344CB8AC3E}">
        <p14:creationId xmlns:p14="http://schemas.microsoft.com/office/powerpoint/2010/main" val="19258336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After the destruction of Shiloh,</a:t>
            </a:r>
            <a:r>
              <a:rPr lang="en-US" sz="1200" kern="1200" baseline="0" dirty="0">
                <a:solidFill>
                  <a:schemeClr val="tx1"/>
                </a:solidFill>
                <a:effectLst/>
                <a:latin typeface="+mn-lt"/>
                <a:ea typeface="+mn-ea"/>
                <a:cs typeface="+mn-cs"/>
              </a:rPr>
              <a:t> the location of the tabernacle appears to change a number of times. One location indicated by the text (1 Sam 21-22) was the city of Nob. </a:t>
            </a:r>
            <a:r>
              <a:rPr lang="en-US" sz="1200" kern="1200" dirty="0">
                <a:solidFill>
                  <a:schemeClr val="tx1"/>
                </a:solidFill>
                <a:effectLst/>
                <a:latin typeface="+mn-lt"/>
                <a:ea typeface="+mn-ea"/>
                <a:cs typeface="+mn-cs"/>
              </a:rPr>
              <a:t>The location of Nob is difficult, and there is no scholarly consensus to date. In order to determine its approximate location, the three biblical contexts where Nob is mentioned should be considered. First, the site is referenced in 1 Samuel 21, in connection with David’s visit to the “tent” and the “city of priests” (1 Sam 21:1; 22:9-11; 19). This would indicate a close proximity to Gibeah (Tell el-</a:t>
            </a:r>
            <a:r>
              <a:rPr lang="en-US" sz="1200" kern="1200" dirty="0" err="1">
                <a:solidFill>
                  <a:schemeClr val="tx1"/>
                </a:solidFill>
                <a:effectLst/>
                <a:latin typeface="+mn-lt"/>
                <a:ea typeface="+mn-ea"/>
                <a:cs typeface="+mn-cs"/>
              </a:rPr>
              <a:t>Ful</a:t>
            </a:r>
            <a:r>
              <a:rPr lang="en-US" sz="1200" kern="1200" dirty="0">
                <a:solidFill>
                  <a:schemeClr val="tx1"/>
                </a:solidFill>
                <a:effectLst/>
                <a:latin typeface="+mn-lt"/>
                <a:ea typeface="+mn-ea"/>
                <a:cs typeface="+mn-cs"/>
              </a:rPr>
              <a:t>), because David was fleeing from Saul’s service.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Second, Nob occurs alongside a number of daughter settlements (e.g., Anathoth) that were located just north of Jerusalem (Isa 10:28-32). This passage is an itinerary that moves from north to south, ending with Nob where the hypothetical attacker can “shake his fist at the mount of the daughter of Zion” (Isa 10:32).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Third, Nob is mentioned between Anathoth (</a:t>
            </a:r>
            <a:r>
              <a:rPr lang="en-US" sz="1200" kern="1200" dirty="0" err="1">
                <a:solidFill>
                  <a:schemeClr val="tx1"/>
                </a:solidFill>
                <a:effectLst/>
                <a:latin typeface="+mn-lt"/>
                <a:ea typeface="+mn-ea"/>
                <a:cs typeface="+mn-cs"/>
              </a:rPr>
              <a:t>ʿAnâta</a:t>
            </a:r>
            <a:r>
              <a:rPr lang="en-US" sz="1200" kern="1200" dirty="0">
                <a:solidFill>
                  <a:schemeClr val="tx1"/>
                </a:solidFill>
                <a:effectLst/>
                <a:latin typeface="+mn-lt"/>
                <a:ea typeface="+mn-ea"/>
                <a:cs typeface="+mn-cs"/>
              </a:rPr>
              <a:t> or </a:t>
            </a:r>
            <a:r>
              <a:rPr lang="en-US" sz="1200" kern="1200" dirty="0" err="1">
                <a:solidFill>
                  <a:schemeClr val="tx1"/>
                </a:solidFill>
                <a:effectLst/>
                <a:latin typeface="+mn-lt"/>
                <a:ea typeface="+mn-ea"/>
                <a:cs typeface="+mn-cs"/>
              </a:rPr>
              <a:t>Râs</a:t>
            </a:r>
            <a:r>
              <a:rPr lang="en-US" sz="1200" kern="1200" dirty="0">
                <a:solidFill>
                  <a:schemeClr val="tx1"/>
                </a:solidFill>
                <a:effectLst/>
                <a:latin typeface="+mn-lt"/>
                <a:ea typeface="+mn-ea"/>
                <a:cs typeface="+mn-cs"/>
              </a:rPr>
              <a:t> el-</a:t>
            </a:r>
            <a:r>
              <a:rPr lang="en-US" sz="1200" kern="1200" dirty="0" err="1">
                <a:solidFill>
                  <a:schemeClr val="tx1"/>
                </a:solidFill>
                <a:effectLst/>
                <a:latin typeface="+mn-lt"/>
                <a:ea typeface="+mn-ea"/>
                <a:cs typeface="+mn-cs"/>
              </a:rPr>
              <a:t>Kharrûbeh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Ananiah</a:t>
            </a:r>
            <a:r>
              <a:rPr lang="en-US" sz="1200" kern="1200" dirty="0">
                <a:solidFill>
                  <a:schemeClr val="tx1"/>
                </a:solidFill>
                <a:effectLst/>
                <a:latin typeface="+mn-lt"/>
                <a:ea typeface="+mn-ea"/>
                <a:cs typeface="+mn-cs"/>
              </a:rPr>
              <a:t> (NT Bethany, el-</a:t>
            </a:r>
            <a:r>
              <a:rPr lang="en-US" sz="1200" kern="1200" dirty="0" err="1">
                <a:solidFill>
                  <a:schemeClr val="tx1"/>
                </a:solidFill>
                <a:effectLst/>
                <a:latin typeface="+mn-lt"/>
                <a:ea typeface="+mn-ea"/>
                <a:cs typeface="+mn-cs"/>
              </a:rPr>
              <a:t>ʿAzarîyeh</a:t>
            </a:r>
            <a:r>
              <a:rPr lang="en-US" sz="1200" kern="1200" dirty="0">
                <a:solidFill>
                  <a:schemeClr val="tx1"/>
                </a:solidFill>
                <a:effectLst/>
                <a:latin typeface="+mn-lt"/>
                <a:ea typeface="+mn-ea"/>
                <a:cs typeface="+mn-cs"/>
              </a:rPr>
              <a:t>), which indicates a location that is east/northeast of but very near Jerusalem.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geographical details preserved in these biblical texts allow us to get within about a mile (1.5 km) of the ancient site</a:t>
            </a:r>
            <a:r>
              <a:rPr lang="en-US" sz="1200" kern="1200" baseline="0" dirty="0">
                <a:solidFill>
                  <a:schemeClr val="tx1"/>
                </a:solidFill>
                <a:effectLst/>
                <a:latin typeface="+mn-lt"/>
                <a:ea typeface="+mn-ea"/>
                <a:cs typeface="+mn-cs"/>
              </a:rPr>
              <a:t>. Suggested locations for Nob </a:t>
            </a:r>
            <a:r>
              <a:rPr lang="en-US" sz="1200" kern="1200" dirty="0">
                <a:solidFill>
                  <a:schemeClr val="tx1"/>
                </a:solidFill>
                <a:effectLst/>
                <a:latin typeface="+mn-lt"/>
                <a:ea typeface="+mn-ea"/>
                <a:cs typeface="+mn-cs"/>
              </a:rPr>
              <a:t>include </a:t>
            </a:r>
            <a:r>
              <a:rPr lang="en-US" sz="1200" kern="1200" dirty="0" err="1">
                <a:solidFill>
                  <a:schemeClr val="tx1"/>
                </a:solidFill>
                <a:effectLst/>
                <a:latin typeface="+mn-lt"/>
                <a:ea typeface="+mn-ea"/>
                <a:cs typeface="+mn-cs"/>
              </a:rPr>
              <a:t>Râs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el-Mešârif</a:t>
            </a:r>
            <a:r>
              <a:rPr lang="en-US" sz="1200" kern="1200" dirty="0">
                <a:solidFill>
                  <a:schemeClr val="tx1"/>
                </a:solidFill>
                <a:effectLst/>
                <a:latin typeface="+mn-lt"/>
                <a:ea typeface="+mn-ea"/>
                <a:cs typeface="+mn-cs"/>
              </a:rPr>
              <a:t> on the southern slopes of the Mount of Olives (Rainey and Notley 2006: 147), ‘</a:t>
            </a:r>
            <a:r>
              <a:rPr lang="en-US" sz="1200" kern="1200" dirty="0" err="1">
                <a:solidFill>
                  <a:schemeClr val="tx1"/>
                </a:solidFill>
                <a:effectLst/>
                <a:latin typeface="+mn-lt"/>
                <a:ea typeface="+mn-ea"/>
                <a:cs typeface="+mn-cs"/>
              </a:rPr>
              <a:t>Issawiyeh</a:t>
            </a:r>
            <a:r>
              <a:rPr lang="en-US" sz="1200" kern="1200" dirty="0">
                <a:solidFill>
                  <a:schemeClr val="tx1"/>
                </a:solidFill>
                <a:effectLst/>
                <a:latin typeface="+mn-lt"/>
                <a:ea typeface="+mn-ea"/>
                <a:cs typeface="+mn-cs"/>
              </a:rPr>
              <a:t> on the eastern slope of the Mount of Olives (Aharoni 1979: 356), Givat Shapira/French Hill (Barkay et al. 2002), </a:t>
            </a:r>
            <a:r>
              <a:rPr lang="en-US" sz="1200" kern="1200" dirty="0" err="1">
                <a:solidFill>
                  <a:schemeClr val="tx1"/>
                </a:solidFill>
                <a:effectLst/>
                <a:latin typeface="+mn-lt"/>
                <a:ea typeface="+mn-ea"/>
                <a:cs typeface="+mn-cs"/>
              </a:rPr>
              <a:t>Shu’afat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1987), and American Colony/Sheikh Jarrah (</a:t>
            </a:r>
            <a:r>
              <a:rPr lang="en-US" sz="1200" kern="1200" dirty="0" err="1">
                <a:solidFill>
                  <a:schemeClr val="tx1"/>
                </a:solidFill>
                <a:effectLst/>
                <a:latin typeface="+mn-lt"/>
                <a:ea typeface="+mn-ea"/>
                <a:cs typeface="+mn-cs"/>
              </a:rPr>
              <a:t>Zissu</a:t>
            </a:r>
            <a:r>
              <a:rPr lang="en-US" sz="1200" kern="1200" dirty="0">
                <a:solidFill>
                  <a:schemeClr val="tx1"/>
                </a:solidFill>
                <a:effectLst/>
                <a:latin typeface="+mn-lt"/>
                <a:ea typeface="+mn-ea"/>
                <a:cs typeface="+mn-cs"/>
              </a:rPr>
              <a:t> 2012). Our preferred location is that Nob was near Umm et-Tala on the summit of the Mount of Olives near the present-day location of the Augusta Victoria compound</a:t>
            </a:r>
            <a:r>
              <a:rPr lang="en-US" sz="1200" kern="1200" baseline="0" dirty="0">
                <a:solidFill>
                  <a:schemeClr val="tx1"/>
                </a:solidFill>
                <a:effectLst/>
                <a:latin typeface="+mn-lt"/>
                <a:ea typeface="+mn-ea"/>
                <a:cs typeface="+mn-cs"/>
              </a:rPr>
              <a:t> (Albright 1924: 139). </a:t>
            </a:r>
            <a:endParaRPr lang="en-US" dirty="0"/>
          </a:p>
          <a:p>
            <a:r>
              <a:rPr lang="en-US" dirty="0"/>
              <a:t> </a:t>
            </a:r>
          </a:p>
          <a:p>
            <a:r>
              <a:rPr lang="en-US" b="1" dirty="0"/>
              <a:t>References:</a:t>
            </a:r>
            <a:br>
              <a:rPr lang="en-US" dirty="0"/>
            </a:br>
            <a:r>
              <a:rPr lang="en-US" dirty="0"/>
              <a:t>Aharoni, Y.</a:t>
            </a:r>
          </a:p>
          <a:p>
            <a:pPr marL="685800" indent="-457200">
              <a:tabLst>
                <a:tab pos="685800" algn="l"/>
              </a:tabLst>
            </a:pPr>
            <a:r>
              <a:rPr lang="en-US" dirty="0"/>
              <a:t>1979	</a:t>
            </a:r>
            <a:r>
              <a:rPr lang="en-US" i="1" dirty="0"/>
              <a:t>The Land of the Bible: A Historical Geography</a:t>
            </a:r>
            <a:r>
              <a:rPr lang="en-US" dirty="0"/>
              <a:t>. Trans. A. F. Rainey. Revised and Enlarged. Philadelphia: Westminster Press.</a:t>
            </a:r>
          </a:p>
          <a:p>
            <a:r>
              <a:rPr lang="en-US" dirty="0"/>
              <a:t>Albright, W. F.</a:t>
            </a:r>
          </a:p>
          <a:p>
            <a:pPr marL="685800" indent="-457200">
              <a:tabLst>
                <a:tab pos="685800" algn="l"/>
              </a:tabLst>
            </a:pPr>
            <a:r>
              <a:rPr lang="en-US" dirty="0"/>
              <a:t>1924	</a:t>
            </a:r>
            <a:r>
              <a:rPr lang="en-US" i="1" dirty="0"/>
              <a:t>Annual of the American Schools of Oriental Research, Vol. IV: Excavations and Results at Tell el-</a:t>
            </a:r>
            <a:r>
              <a:rPr lang="en-US" i="1" dirty="0" err="1"/>
              <a:t>Fûl</a:t>
            </a:r>
            <a:r>
              <a:rPr lang="en-US" i="1" dirty="0"/>
              <a:t> (Gibeah of Saul)</a:t>
            </a:r>
            <a:r>
              <a:rPr lang="en-US" dirty="0"/>
              <a:t>. New Haven, CT: American Schools of Oriental Research.</a:t>
            </a:r>
          </a:p>
          <a:p>
            <a:r>
              <a:rPr lang="en-US" dirty="0"/>
              <a:t>Barkay, G., </a:t>
            </a:r>
            <a:r>
              <a:rPr lang="en-US" dirty="0" err="1"/>
              <a:t>Fantalkin</a:t>
            </a:r>
            <a:r>
              <a:rPr lang="en-US" dirty="0"/>
              <a:t>, A., and Tal, O.</a:t>
            </a:r>
          </a:p>
          <a:p>
            <a:pPr marL="685800" indent="-457200">
              <a:tabLst>
                <a:tab pos="685800" algn="l"/>
              </a:tabLst>
            </a:pPr>
            <a:r>
              <a:rPr lang="en-US" dirty="0"/>
              <a:t>2002	A Late Iron Age Fortress North of Jerusalem. </a:t>
            </a:r>
            <a:r>
              <a:rPr lang="en-US" i="1" dirty="0"/>
              <a:t>Bulletin of the American Schools of Oriental Research </a:t>
            </a:r>
            <a:r>
              <a:rPr lang="en-US" dirty="0"/>
              <a:t>328: 49–71.</a:t>
            </a:r>
          </a:p>
          <a:p>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H.</a:t>
            </a:r>
          </a:p>
          <a:p>
            <a:pPr marL="685800" indent="-457200">
              <a:tabLst>
                <a:tab pos="685800" algn="l"/>
              </a:tabLst>
            </a:pPr>
            <a:r>
              <a:rPr lang="en-US" sz="1200" kern="1200" dirty="0">
                <a:solidFill>
                  <a:schemeClr val="tx1"/>
                </a:solidFill>
                <a:effectLst/>
                <a:latin typeface="+mn-lt"/>
                <a:ea typeface="+mn-ea"/>
                <a:cs typeface="+mn-cs"/>
              </a:rPr>
              <a:t>1987	Nob, The Priestly Town. Pp. 17–21 in </a:t>
            </a:r>
            <a:r>
              <a:rPr lang="en-US" sz="1200" i="1" kern="1200" dirty="0">
                <a:solidFill>
                  <a:schemeClr val="tx1"/>
                </a:solidFill>
                <a:effectLst/>
                <a:latin typeface="+mn-lt"/>
                <a:ea typeface="+mn-ea"/>
                <a:cs typeface="+mn-cs"/>
              </a:rPr>
              <a:t>Shomron and Benjamin. Studies in Historical-Geography</a:t>
            </a:r>
            <a:r>
              <a:rPr lang="en-US" sz="1200" kern="1200" dirty="0">
                <a:solidFill>
                  <a:schemeClr val="tx1"/>
                </a:solidFill>
                <a:effectLst/>
                <a:latin typeface="+mn-lt"/>
                <a:ea typeface="+mn-ea"/>
                <a:cs typeface="+mn-cs"/>
              </a:rPr>
              <a:t>, ed. Z. H. </a:t>
            </a:r>
            <a:r>
              <a:rPr lang="en-US" sz="1200" kern="1200" dirty="0" err="1">
                <a:solidFill>
                  <a:schemeClr val="tx1"/>
                </a:solidFill>
                <a:effectLst/>
                <a:latin typeface="+mn-lt"/>
                <a:ea typeface="+mn-ea"/>
                <a:cs typeface="+mn-cs"/>
              </a:rPr>
              <a:t>Erlich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Ofra</a:t>
            </a:r>
            <a:r>
              <a:rPr lang="en-US" sz="1200" kern="1200" dirty="0">
                <a:solidFill>
                  <a:schemeClr val="tx1"/>
                </a:solidFill>
                <a:effectLst/>
                <a:latin typeface="+mn-lt"/>
                <a:ea typeface="+mn-ea"/>
                <a:cs typeface="+mn-cs"/>
              </a:rPr>
              <a:t> (Hebrew).</a:t>
            </a:r>
          </a:p>
          <a:p>
            <a:r>
              <a:rPr lang="en-US" dirty="0"/>
              <a:t>Rainey, A. F., and </a:t>
            </a:r>
            <a:r>
              <a:rPr lang="en-US" dirty="0" err="1"/>
              <a:t>Notley</a:t>
            </a:r>
            <a:r>
              <a:rPr lang="en-US" dirty="0"/>
              <a:t>, S. </a:t>
            </a:r>
          </a:p>
          <a:p>
            <a:pPr marL="685800" indent="-457200">
              <a:tabLst>
                <a:tab pos="685800" algn="l"/>
              </a:tabLst>
            </a:pPr>
            <a:r>
              <a:rPr lang="en-US" dirty="0"/>
              <a:t>2006	</a:t>
            </a:r>
            <a:r>
              <a:rPr lang="en-US" i="1" dirty="0"/>
              <a:t>The Sacred Bridge: Carta’s Atlas of the Biblical World</a:t>
            </a:r>
            <a:r>
              <a:rPr lang="en-US" dirty="0"/>
              <a:t>. Jerusalem: Carta.</a:t>
            </a:r>
          </a:p>
          <a:p>
            <a:r>
              <a:rPr lang="en-US" dirty="0" err="1"/>
              <a:t>Zissu</a:t>
            </a:r>
            <a:r>
              <a:rPr lang="en-US" dirty="0"/>
              <a:t>, Boaz.</a:t>
            </a:r>
          </a:p>
          <a:p>
            <a:pPr marL="685800" indent="-457200">
              <a:tabLst>
                <a:tab pos="685800" algn="l"/>
              </a:tabLst>
            </a:pPr>
            <a:r>
              <a:rPr lang="en-US" dirty="0"/>
              <a:t>2012	Excavations near </a:t>
            </a:r>
            <a:r>
              <a:rPr lang="en-US" dirty="0" err="1"/>
              <a:t>Nahmanides</a:t>
            </a:r>
            <a:r>
              <a:rPr lang="en-US" dirty="0"/>
              <a:t> Cave in Jerusalem and the Question of the Identification of Biblical Nob. </a:t>
            </a:r>
            <a:r>
              <a:rPr lang="en-US" i="1" dirty="0"/>
              <a:t>Israel Exploration Journal</a:t>
            </a:r>
            <a:r>
              <a:rPr lang="en-US" dirty="0"/>
              <a:t> 62: 54–70.</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eaLnBrk="1" hangingPunct="1"/>
            <a:r>
              <a:rPr lang="en-US" dirty="0"/>
              <a:t>tb010703203</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763758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view of the Jerusalem area was taken</a:t>
            </a:r>
            <a:r>
              <a:rPr lang="en-US" baseline="0" dirty="0"/>
              <a:t> prior to the urbanization that has now covered these hills with buildings. The various hills are more obvious in this photo than in some of the more recent aerial photos. This American Colony photo was taken in </a:t>
            </a:r>
            <a:r>
              <a:rPr lang="en-US" dirty="0"/>
              <a:t>1931. See the next slide for labels.</a:t>
            </a:r>
          </a:p>
          <a:p>
            <a:endParaRPr lang="en-US" dirty="0"/>
          </a:p>
          <a:p>
            <a:r>
              <a:rPr lang="en-US" dirty="0"/>
              <a:t>mat22130</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40404007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view of the Jerusalem area was taken</a:t>
            </a:r>
            <a:r>
              <a:rPr lang="en-US" baseline="0" dirty="0"/>
              <a:t> prior to the urbanization that has now covered these hills with buildings. The various hills are more obvious in this photo than in some of the more recent aerial photos. The sites in white are locations that have been proposed for Nob; the sites in green provide reference points. This American Colony photo was taken in </a:t>
            </a:r>
            <a:r>
              <a:rPr lang="en-US" dirty="0"/>
              <a:t>1931.</a:t>
            </a:r>
          </a:p>
          <a:p>
            <a:endParaRPr lang="en-US" dirty="0"/>
          </a:p>
          <a:p>
            <a:r>
              <a:rPr lang="en-US" dirty="0"/>
              <a:t>mat22130</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14779411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kern="1200" dirty="0">
                <a:solidFill>
                  <a:schemeClr val="tx1"/>
                </a:solidFill>
                <a:effectLst/>
                <a:latin typeface="+mn-lt"/>
                <a:ea typeface="+mn-ea"/>
                <a:cs typeface="+mn-cs"/>
              </a:rPr>
              <a:t>There are several factors in favor o</a:t>
            </a:r>
            <a:r>
              <a:rPr lang="en-US" sz="1200" kern="1200" baseline="0" dirty="0">
                <a:solidFill>
                  <a:schemeClr val="tx1"/>
                </a:solidFill>
                <a:effectLst/>
                <a:latin typeface="+mn-lt"/>
                <a:ea typeface="+mn-ea"/>
                <a:cs typeface="+mn-cs"/>
              </a:rPr>
              <a:t>f identifying Nob at or near </a:t>
            </a:r>
            <a:r>
              <a:rPr lang="en-US" sz="1200" kern="1200" dirty="0">
                <a:solidFill>
                  <a:schemeClr val="tx1"/>
                </a:solidFill>
                <a:effectLst/>
                <a:latin typeface="+mn-lt"/>
                <a:ea typeface="+mn-ea"/>
                <a:cs typeface="+mn-cs"/>
              </a:rPr>
              <a:t>the area of Augusta Victoria/et-Tur.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First, its situation on the ridge of the Mount of Olives provides a perfect view looking down on Jerusalem from the east. Second, its position between </a:t>
            </a:r>
            <a:r>
              <a:rPr lang="en-US" sz="1200" kern="1200" dirty="0" err="1">
                <a:solidFill>
                  <a:schemeClr val="tx1"/>
                </a:solidFill>
                <a:effectLst/>
                <a:latin typeface="+mn-lt"/>
                <a:ea typeface="+mn-ea"/>
                <a:cs typeface="+mn-cs"/>
              </a:rPr>
              <a:t>Anathoth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Ananiah</a:t>
            </a:r>
            <a:r>
              <a:rPr lang="en-US" sz="1200" kern="1200" dirty="0">
                <a:solidFill>
                  <a:schemeClr val="tx1"/>
                </a:solidFill>
                <a:effectLst/>
                <a:latin typeface="+mn-lt"/>
                <a:ea typeface="+mn-ea"/>
                <a:cs typeface="+mn-cs"/>
              </a:rPr>
              <a:t> fits the Nehemiah 11 text. Third, Isaiah 10 places both </a:t>
            </a:r>
            <a:r>
              <a:rPr lang="en-US" sz="1200" kern="1200" dirty="0" err="1">
                <a:solidFill>
                  <a:schemeClr val="tx1"/>
                </a:solidFill>
                <a:effectLst/>
                <a:latin typeface="+mn-lt"/>
                <a:ea typeface="+mn-ea"/>
                <a:cs typeface="+mn-cs"/>
              </a:rPr>
              <a:t>Madmenah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Gebim</a:t>
            </a:r>
            <a:r>
              <a:rPr lang="en-US" sz="1200" kern="1200" dirty="0">
                <a:solidFill>
                  <a:schemeClr val="tx1"/>
                </a:solidFill>
                <a:effectLst/>
                <a:latin typeface="+mn-lt"/>
                <a:ea typeface="+mn-ea"/>
                <a:cs typeface="+mn-cs"/>
              </a:rPr>
              <a:t> between </a:t>
            </a:r>
            <a:r>
              <a:rPr lang="en-US" sz="1200" kern="1200" dirty="0" err="1">
                <a:solidFill>
                  <a:schemeClr val="tx1"/>
                </a:solidFill>
                <a:effectLst/>
                <a:latin typeface="+mn-lt"/>
                <a:ea typeface="+mn-ea"/>
                <a:cs typeface="+mn-cs"/>
              </a:rPr>
              <a:t>Anathoth</a:t>
            </a:r>
            <a:r>
              <a:rPr lang="en-US" sz="1200" kern="1200" dirty="0">
                <a:solidFill>
                  <a:schemeClr val="tx1"/>
                </a:solidFill>
                <a:effectLst/>
                <a:latin typeface="+mn-lt"/>
                <a:ea typeface="+mn-ea"/>
                <a:cs typeface="+mn-cs"/>
              </a:rPr>
              <a:t> and Nob, indicating that there must be space between them for two villages.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Finally, this is the only proposed location that fits with a text in 2 Samuel that is usually not considered in this connection. When David was fleeing from Absalom, he ascended the Mount of Olives. Then the account says that “David arrived at the summit, where people used to worship God” (2 Sam 15:32). The sense one gets is that this was a proper worship center, not an illicit high place. That, of course, would fit Nob, which had been the place of tabernacle and priesthood in the days of Saul (1 Sam 21:1-9; 22:6-19). Furthermore, this summit is located next to the route that David likely would have taken to Jericho and the one later followed by the Roman road. In sum, the geographical data points strongly toward the area of the Augusta Victoria/et-Tur, but archaeological remains are necessary to confirm the exact location.</a:t>
            </a:r>
            <a:r>
              <a:rPr lang="en-US" dirty="0">
                <a:effectLst/>
              </a:rPr>
              <a:t> The next</a:t>
            </a:r>
            <a:r>
              <a:rPr lang="en-US" baseline="0" dirty="0">
                <a:effectLst/>
              </a:rPr>
              <a:t> slide includes labels.</a:t>
            </a:r>
            <a:endParaRPr lang="en-US" dirty="0">
              <a:effectLst/>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df010703206</a:t>
            </a:r>
            <a:endParaRPr lang="en-US" dirty="0"/>
          </a:p>
        </p:txBody>
      </p:sp>
    </p:spTree>
    <p:extLst>
      <p:ext uri="{BB962C8B-B14F-4D97-AF65-F5344CB8AC3E}">
        <p14:creationId xmlns:p14="http://schemas.microsoft.com/office/powerpoint/2010/main" val="3487837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kern="1200" dirty="0">
                <a:solidFill>
                  <a:schemeClr val="tx1"/>
                </a:solidFill>
                <a:effectLst/>
                <a:latin typeface="+mn-lt"/>
                <a:ea typeface="+mn-ea"/>
                <a:cs typeface="+mn-cs"/>
              </a:rPr>
              <a:t>There are several factors in favor o</a:t>
            </a:r>
            <a:r>
              <a:rPr lang="en-US" sz="1200" kern="1200" baseline="0" dirty="0">
                <a:solidFill>
                  <a:schemeClr val="tx1"/>
                </a:solidFill>
                <a:effectLst/>
                <a:latin typeface="+mn-lt"/>
                <a:ea typeface="+mn-ea"/>
                <a:cs typeface="+mn-cs"/>
              </a:rPr>
              <a:t>f identifying Nob at or near </a:t>
            </a:r>
            <a:r>
              <a:rPr lang="en-US" sz="1200" kern="1200" dirty="0">
                <a:solidFill>
                  <a:schemeClr val="tx1"/>
                </a:solidFill>
                <a:effectLst/>
                <a:latin typeface="+mn-lt"/>
                <a:ea typeface="+mn-ea"/>
                <a:cs typeface="+mn-cs"/>
              </a:rPr>
              <a:t>the area of Augusta Victoria/et-Tur.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First, its situation on the ridge of the Mount of Olives provides a perfect view looking down on Jerusalem from the east. Second, its position between </a:t>
            </a:r>
            <a:r>
              <a:rPr lang="en-US" sz="1200" kern="1200" dirty="0" err="1">
                <a:solidFill>
                  <a:schemeClr val="tx1"/>
                </a:solidFill>
                <a:effectLst/>
                <a:latin typeface="+mn-lt"/>
                <a:ea typeface="+mn-ea"/>
                <a:cs typeface="+mn-cs"/>
              </a:rPr>
              <a:t>Anathoth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Ananiah</a:t>
            </a:r>
            <a:r>
              <a:rPr lang="en-US" sz="1200" kern="1200" dirty="0">
                <a:solidFill>
                  <a:schemeClr val="tx1"/>
                </a:solidFill>
                <a:effectLst/>
                <a:latin typeface="+mn-lt"/>
                <a:ea typeface="+mn-ea"/>
                <a:cs typeface="+mn-cs"/>
              </a:rPr>
              <a:t> fits the Nehemiah 11 text. Third, Isaiah 10 places both </a:t>
            </a:r>
            <a:r>
              <a:rPr lang="en-US" sz="1200" kern="1200" dirty="0" err="1">
                <a:solidFill>
                  <a:schemeClr val="tx1"/>
                </a:solidFill>
                <a:effectLst/>
                <a:latin typeface="+mn-lt"/>
                <a:ea typeface="+mn-ea"/>
                <a:cs typeface="+mn-cs"/>
              </a:rPr>
              <a:t>Madmenah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Gebim</a:t>
            </a:r>
            <a:r>
              <a:rPr lang="en-US" sz="1200" kern="1200" dirty="0">
                <a:solidFill>
                  <a:schemeClr val="tx1"/>
                </a:solidFill>
                <a:effectLst/>
                <a:latin typeface="+mn-lt"/>
                <a:ea typeface="+mn-ea"/>
                <a:cs typeface="+mn-cs"/>
              </a:rPr>
              <a:t> between </a:t>
            </a:r>
            <a:r>
              <a:rPr lang="en-US" sz="1200" kern="1200" dirty="0" err="1">
                <a:solidFill>
                  <a:schemeClr val="tx1"/>
                </a:solidFill>
                <a:effectLst/>
                <a:latin typeface="+mn-lt"/>
                <a:ea typeface="+mn-ea"/>
                <a:cs typeface="+mn-cs"/>
              </a:rPr>
              <a:t>Anathoth</a:t>
            </a:r>
            <a:r>
              <a:rPr lang="en-US" sz="1200" kern="1200" dirty="0">
                <a:solidFill>
                  <a:schemeClr val="tx1"/>
                </a:solidFill>
                <a:effectLst/>
                <a:latin typeface="+mn-lt"/>
                <a:ea typeface="+mn-ea"/>
                <a:cs typeface="+mn-cs"/>
              </a:rPr>
              <a:t> and Nob, indicating that there must be space between them for two villages.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Finally, this is the only proposed location that fits with a text in 2 Samuel that is usually not considered in this connection. When David was fleeing from Absalom, he ascended the Mount of Olives. Then the account says that “David arrived at the summit, where people used to worship God” (2 Sam 15:32). The sense one gets is that this was a proper worship center, not an illicit high place. That, of course, would fit Nob, which had been the place of tabernacle and priesthood in the days of Saul (1 Sam 21:1-9; 22:6-19). Furthermore, this summit is located next to the route that David likely would have taken to Jericho and the one later followed by the Roman road. In sum, the geographical data points strongly toward the area of the Augusta Victoria/et-Tur, but archaeological remains are necessary to confirm the exact location.</a:t>
            </a:r>
            <a:r>
              <a:rPr lang="en-US" dirty="0">
                <a:effectLst/>
              </a:rPr>
              <a: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df010703206</a:t>
            </a:r>
            <a:endParaRPr lang="en-US" dirty="0"/>
          </a:p>
        </p:txBody>
      </p:sp>
    </p:spTree>
    <p:extLst>
      <p:ext uri="{BB962C8B-B14F-4D97-AF65-F5344CB8AC3E}">
        <p14:creationId xmlns:p14="http://schemas.microsoft.com/office/powerpoint/2010/main" val="15251934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view from the Old City of Jerusalem toward </a:t>
            </a:r>
            <a:r>
              <a:rPr lang="en-US" sz="1200" kern="1200" dirty="0">
                <a:solidFill>
                  <a:schemeClr val="tx1"/>
                </a:solidFill>
                <a:effectLst/>
                <a:latin typeface="+mn-lt"/>
                <a:ea typeface="+mn-ea"/>
                <a:cs typeface="+mn-cs"/>
              </a:rPr>
              <a:t>Augusta Victoria/et-Tur looks across the Kidron Valley. The northern end of the Herodian</a:t>
            </a:r>
            <a:r>
              <a:rPr lang="en-US" sz="1200" kern="1200" baseline="0" dirty="0">
                <a:solidFill>
                  <a:schemeClr val="tx1"/>
                </a:solidFill>
                <a:effectLst/>
                <a:latin typeface="+mn-lt"/>
                <a:ea typeface="+mn-ea"/>
                <a:cs typeface="+mn-cs"/>
              </a:rPr>
              <a:t> Temple Mount platform is visible in the lower right portion of the photo. This</a:t>
            </a:r>
            <a:r>
              <a:rPr lang="en-US" sz="1200" kern="1200" dirty="0">
                <a:solidFill>
                  <a:schemeClr val="tx1"/>
                </a:solidFill>
                <a:effectLst/>
                <a:latin typeface="+mn-lt"/>
                <a:ea typeface="+mn-ea"/>
                <a:cs typeface="+mn-cs"/>
              </a:rPr>
              <a:t> illustrates the way in which these two sites overlook Jerusalem (cf. Isa 10:32).</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dirty="0"/>
              <a:t>tb060716366</a:t>
            </a:r>
          </a:p>
        </p:txBody>
      </p:sp>
    </p:spTree>
    <p:extLst>
      <p:ext uri="{BB962C8B-B14F-4D97-AF65-F5344CB8AC3E}">
        <p14:creationId xmlns:p14="http://schemas.microsoft.com/office/powerpoint/2010/main" val="15608648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last place that the tabernacle appears prior to being permanently lodged in the temple</a:t>
            </a:r>
            <a:r>
              <a:rPr lang="en-US" baseline="0" dirty="0"/>
              <a:t> (2 Kgs 8:4) was at Gibeon (1 Chr 21:29; 2 Chr 1:3). It seems likely that the transition was made from Nob to Gibeon after Saul destroyed the priestly enclave there (1 Sam 22), but the text is silent on this issue.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tb010703106</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9033656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last place that the tabernacle appears prior to being permanently lodged in the temple</a:t>
            </a:r>
            <a:r>
              <a:rPr lang="en-US" baseline="0" dirty="0"/>
              <a:t> (2 Kgs 8:4) was at Gibeon (1 Chr 21:29; 2 Chr 1:3). It seems likely that the transition was made from Nob to Gibeon after Saul destroyed the priestly enclave there (1 Sam 22), but the text is silent on this issue.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tb010703106</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15137581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pPr>
            <a:r>
              <a:rPr lang="en-US" dirty="0"/>
              <a:t>The biblical site of Gibeon is to be identified with the modern Arab village of el-Jib. The first modern scholar to propose this identification was Edward Robinson in 1838. Gibeon was excavated by James B. Pritchard in 1956, 1957, 1959, 1960 and 1962. The identification was confirmed when the name </a:t>
            </a:r>
            <a:r>
              <a:rPr lang="en-US" i="1" dirty="0" err="1"/>
              <a:t>gb‘n</a:t>
            </a:r>
            <a:r>
              <a:rPr lang="en-US" dirty="0"/>
              <a:t> stamped on 31 jar handles was excavated by Pritchard. Albrecht</a:t>
            </a:r>
            <a:r>
              <a:rPr lang="en-US" baseline="0" dirty="0"/>
              <a:t> </a:t>
            </a:r>
            <a:r>
              <a:rPr lang="en-US" dirty="0"/>
              <a:t>Alt previously had rejected this identification because of information from Eusebius’s </a:t>
            </a:r>
            <a:r>
              <a:rPr lang="en-US" i="1" dirty="0"/>
              <a:t>Onomasticon</a:t>
            </a:r>
            <a:r>
              <a:rPr lang="en-US" dirty="0"/>
              <a:t>. A survey of late Iron Age burial caves near Gibeon was conducted by </a:t>
            </a:r>
            <a:r>
              <a:rPr lang="en-US" dirty="0" err="1"/>
              <a:t>Hanan</a:t>
            </a:r>
            <a:r>
              <a:rPr lang="en-US" dirty="0"/>
              <a:t> </a:t>
            </a:r>
            <a:r>
              <a:rPr lang="en-US" dirty="0" err="1"/>
              <a:t>Eshel</a:t>
            </a:r>
            <a:r>
              <a:rPr lang="en-US" dirty="0"/>
              <a:t> in 1983–84. </a:t>
            </a:r>
          </a:p>
          <a:p>
            <a:pPr marL="0" indent="0">
              <a:spcBef>
                <a:spcPts val="0"/>
              </a:spcBef>
            </a:pPr>
            <a:endParaRPr lang="en-US" dirty="0"/>
          </a:p>
          <a:p>
            <a:pPr marL="0" indent="0">
              <a:spcBef>
                <a:spcPts val="0"/>
              </a:spcBef>
            </a:pPr>
            <a:r>
              <a:rPr lang="en-US" dirty="0"/>
              <a:t>tb040304296</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1812881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model shows the city about 300 years after the time of David. David himself is</a:t>
            </a:r>
            <a:r>
              <a:rPr lang="en-US" baseline="0" dirty="0"/>
              <a:t> not known to have added significantly to the size of Jerusalem. However, his son Solomon extended the city to the north, incorporating the space necessary for the Temple and for his own palace complex. In the days of Hezekiah (late 8th century BC), the city grew immensely, covering the hill to the west. Much of that growth is thought to be due to the influx of refugees from the north after the Assyrians destroyed Israel and the Israelite capital of Samaria in 723 BC. </a:t>
            </a:r>
            <a:r>
              <a:rPr lang="en-US" dirty="0"/>
              <a:t>This photograph was taken at the Ben Zvi Institute.</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tb060216511</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shepherd is the first profession mentioned in the Bible (Gen 4:2). Sheep are utterly dependent upon their shepherd to lead them to pastures (they eat grasses), provide them with water, and protect them from danger. </a:t>
            </a:r>
          </a:p>
          <a:p>
            <a:endParaRPr lang="en-US" sz="1200" baseline="0" dirty="0">
              <a:latin typeface="Times New Roman" pitchFamily="18" charset="0"/>
            </a:endParaRPr>
          </a:p>
          <a:p>
            <a:r>
              <a:rPr lang="en-US" sz="1200" baseline="0" dirty="0">
                <a:latin typeface="Times New Roman" pitchFamily="18" charset="0"/>
              </a:rPr>
              <a:t>mjb1903062334</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mjb1902210962</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mjb010517793</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tbs43309009</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tb031415711</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mat11450</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7440061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adr090510642</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7440061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adr1307118073</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7440061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 was taken between</a:t>
            </a:r>
            <a:r>
              <a:rPr lang="en-US" baseline="0" dirty="0"/>
              <a:t> </a:t>
            </a:r>
            <a:r>
              <a:rPr lang="en-US" dirty="0"/>
              <a:t>1920 and 1933.</a:t>
            </a:r>
          </a:p>
          <a:p>
            <a:endParaRPr lang="en-US" dirty="0"/>
          </a:p>
          <a:p>
            <a:r>
              <a:rPr lang="en-US" dirty="0"/>
              <a:t>mat02981</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tb010303617</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photo shows the top section of the Stepped Stone Structure.</a:t>
            </a:r>
            <a:r>
              <a:rPr lang="en-US" baseline="0" dirty="0"/>
              <a:t> This massive structure</a:t>
            </a:r>
            <a:r>
              <a:rPr lang="en-US" dirty="0"/>
              <a:t> supported a monumental building</a:t>
            </a:r>
            <a:r>
              <a:rPr lang="en-US" baseline="0" dirty="0"/>
              <a:t> from the Iron Age, which Eilat Mazar (2006) has suggested may be the palace of David.</a:t>
            </a:r>
          </a:p>
          <a:p>
            <a:pPr eaLnBrk="1" hangingPunct="1"/>
            <a:endParaRPr lang="en-US" baseline="0" dirty="0"/>
          </a:p>
          <a:p>
            <a:pPr eaLnBrk="1" hangingPunct="1"/>
            <a:r>
              <a:rPr lang="en-US" b="1" baseline="0" dirty="0"/>
              <a:t>Reference:</a:t>
            </a:r>
          </a:p>
          <a:p>
            <a:pPr eaLnBrk="1" hangingPunct="1"/>
            <a:r>
              <a:rPr lang="en-US" baseline="0" dirty="0"/>
              <a:t>Mazar, Eilat.</a:t>
            </a:r>
          </a:p>
          <a:p>
            <a:pPr marL="685800" indent="-457200" eaLnBrk="1" hangingPunct="1">
              <a:tabLst>
                <a:tab pos="685800" algn="l"/>
              </a:tabLst>
            </a:pPr>
            <a:r>
              <a:rPr lang="en-US" baseline="0" dirty="0"/>
              <a:t>2006	Did I Find King David’s Palace? </a:t>
            </a:r>
            <a:r>
              <a:rPr lang="en-US" i="1" baseline="0" dirty="0"/>
              <a:t>Biblical</a:t>
            </a:r>
            <a:r>
              <a:rPr lang="en-US" baseline="0" dirty="0"/>
              <a:t> </a:t>
            </a:r>
            <a:r>
              <a:rPr lang="en-US" i="1" baseline="0" dirty="0"/>
              <a:t>Archaeology</a:t>
            </a:r>
            <a:r>
              <a:rPr lang="en-US" baseline="0" dirty="0"/>
              <a:t> </a:t>
            </a:r>
            <a:r>
              <a:rPr lang="en-US" i="1" baseline="0" dirty="0"/>
              <a:t>Review</a:t>
            </a:r>
            <a:r>
              <a:rPr lang="en-US" baseline="0" dirty="0"/>
              <a:t> 32/1: 16–27,70.</a:t>
            </a:r>
            <a:endParaRPr lang="en-US" dirty="0"/>
          </a:p>
          <a:p>
            <a:pPr eaLnBrk="1" hangingPunct="1"/>
            <a:endParaRPr lang="en-US" dirty="0"/>
          </a:p>
          <a:p>
            <a:pPr eaLnBrk="1" hangingPunct="1"/>
            <a:r>
              <a:rPr lang="en-US" dirty="0"/>
              <a:t>tb102306085</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tb031405311</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small faience head shown</a:t>
            </a:r>
            <a:r>
              <a:rPr lang="en-US" sz="1200" kern="1200" baseline="0" dirty="0">
                <a:solidFill>
                  <a:schemeClr val="tx1"/>
                </a:solidFill>
                <a:effectLst/>
                <a:latin typeface="+mn-lt"/>
                <a:ea typeface="+mn-ea"/>
                <a:cs typeface="+mn-cs"/>
              </a:rPr>
              <a:t> here was discovered at Abel Beth </a:t>
            </a:r>
            <a:r>
              <a:rPr lang="en-US" sz="1200" kern="1200" baseline="0" dirty="0" err="1">
                <a:solidFill>
                  <a:schemeClr val="tx1"/>
                </a:solidFill>
                <a:effectLst/>
                <a:latin typeface="+mn-lt"/>
                <a:ea typeface="+mn-ea"/>
                <a:cs typeface="+mn-cs"/>
              </a:rPr>
              <a:t>Maacah</a:t>
            </a:r>
            <a:r>
              <a:rPr lang="en-US" sz="1200" kern="1200" baseline="0" dirty="0">
                <a:solidFill>
                  <a:schemeClr val="tx1"/>
                </a:solidFill>
                <a:effectLst/>
                <a:latin typeface="+mn-lt"/>
                <a:ea typeface="+mn-ea"/>
                <a:cs typeface="+mn-cs"/>
              </a:rPr>
              <a:t>, a site on the northern edge of the modern state of Israel, in 2018. It</a:t>
            </a:r>
            <a:r>
              <a:rPr lang="en-US" sz="1200" kern="1200" dirty="0">
                <a:solidFill>
                  <a:schemeClr val="tx1"/>
                </a:solidFill>
                <a:effectLst/>
                <a:latin typeface="+mn-lt"/>
                <a:ea typeface="+mn-ea"/>
                <a:cs typeface="+mn-cs"/>
              </a:rPr>
              <a:t> is about 2 inches (50 mm) tall</a:t>
            </a:r>
            <a:r>
              <a:rPr lang="en-US" sz="1200" kern="1200" baseline="0" dirty="0">
                <a:solidFill>
                  <a:schemeClr val="tx1"/>
                </a:solidFill>
                <a:effectLst/>
                <a:latin typeface="+mn-lt"/>
                <a:ea typeface="+mn-ea"/>
                <a:cs typeface="+mn-cs"/>
              </a:rPr>
              <a:t> and</a:t>
            </a:r>
            <a:r>
              <a:rPr lang="en-US" sz="1200" kern="1200" dirty="0">
                <a:solidFill>
                  <a:schemeClr val="tx1"/>
                </a:solidFill>
                <a:effectLst/>
                <a:latin typeface="+mn-lt"/>
                <a:ea typeface="+mn-ea"/>
                <a:cs typeface="+mn-cs"/>
              </a:rPr>
              <a:t> is thought to be a depiction of an Israelite ruler, perhaps a king of ancient Israel. It was photographed</a:t>
            </a:r>
            <a:r>
              <a:rPr lang="en-US" sz="1200" kern="1200" baseline="0" dirty="0">
                <a:solidFill>
                  <a:schemeClr val="tx1"/>
                </a:solidFill>
                <a:effectLst/>
                <a:latin typeface="+mn-lt"/>
                <a:ea typeface="+mn-ea"/>
                <a:cs typeface="+mn-cs"/>
              </a:rPr>
              <a:t> in the </a:t>
            </a:r>
            <a:r>
              <a:rPr lang="en-US" sz="1200" kern="1200" dirty="0">
                <a:solidFill>
                  <a:schemeClr val="tx1"/>
                </a:solidFill>
                <a:effectLst/>
                <a:latin typeface="+mn-lt"/>
                <a:ea typeface="+mn-ea"/>
                <a:cs typeface="+mn-cs"/>
              </a:rPr>
              <a:t>Israel Museum.</a:t>
            </a:r>
            <a:endParaRPr lang="en-US" dirty="0"/>
          </a:p>
          <a:p>
            <a:endParaRPr lang="en-US" dirty="0"/>
          </a:p>
          <a:p>
            <a:r>
              <a:rPr lang="en-US" dirty="0"/>
              <a:t>adr1806199395</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86347124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aseline="0" dirty="0"/>
              <a:t>Besides the lion and the bear, Goliath was the first enemy that David defeated. </a:t>
            </a:r>
            <a:r>
              <a:rPr lang="en-US" dirty="0">
                <a:cs typeface="Calibri"/>
              </a:rPr>
              <a:t>This inscription contains two names, ALWT (Heb. </a:t>
            </a:r>
            <a:r>
              <a:rPr lang="he-IL" dirty="0">
                <a:cs typeface="Calibri"/>
              </a:rPr>
              <a:t>אלות</a:t>
            </a:r>
            <a:r>
              <a:rPr lang="en-US" dirty="0">
                <a:cs typeface="Calibri"/>
              </a:rPr>
              <a:t>) and WLT (Heb. </a:t>
            </a:r>
            <a:r>
              <a:rPr lang="he-IL" dirty="0">
                <a:cs typeface="Calibri"/>
              </a:rPr>
              <a:t>ולת</a:t>
            </a:r>
            <a:r>
              <a:rPr lang="en-US" dirty="0">
                <a:cs typeface="Calibri"/>
              </a:rPr>
              <a:t>). Both are very similar etymologically to the name Goliath (Heb. </a:t>
            </a:r>
            <a:r>
              <a:rPr lang="he-IL" dirty="0">
                <a:cs typeface="Calibri"/>
              </a:rPr>
              <a:t>גלית</a:t>
            </a:r>
            <a:r>
              <a:rPr lang="en-US" dirty="0">
                <a:cs typeface="Calibri"/>
              </a:rPr>
              <a:t>). All</a:t>
            </a:r>
            <a:r>
              <a:rPr lang="en-US" baseline="0" dirty="0">
                <a:cs typeface="Calibri"/>
              </a:rPr>
              <a:t> three names </a:t>
            </a:r>
            <a:r>
              <a:rPr lang="en-US" dirty="0">
                <a:cs typeface="Calibri"/>
              </a:rPr>
              <a:t>are non-Semitic names (</a:t>
            </a:r>
            <a:r>
              <a:rPr lang="en-US" dirty="0"/>
              <a:t>similar to Indo-European names such as Lydian </a:t>
            </a:r>
            <a:r>
              <a:rPr lang="en-US" dirty="0" err="1"/>
              <a:t>Wylattes</a:t>
            </a:r>
            <a:r>
              <a:rPr lang="en-US" dirty="0"/>
              <a:t>/</a:t>
            </a:r>
            <a:r>
              <a:rPr lang="en-US" dirty="0" err="1"/>
              <a:t>Aylattes</a:t>
            </a:r>
            <a:r>
              <a:rPr lang="en-US" dirty="0"/>
              <a:t>)</a:t>
            </a:r>
            <a:r>
              <a:rPr lang="en-US" dirty="0">
                <a:cs typeface="Calibri"/>
              </a:rPr>
              <a:t>. It is also noteworthy that this</a:t>
            </a:r>
            <a:r>
              <a:rPr lang="en-US" baseline="0" dirty="0">
                <a:cs typeface="Calibri"/>
              </a:rPr>
              <a:t> inscription demonstrates that the Philistines had adopted the Hebrew writing system.</a:t>
            </a:r>
            <a:endParaRPr lang="en-US" dirty="0">
              <a:cs typeface="Calibri"/>
            </a:endParaRPr>
          </a:p>
          <a:p>
            <a:pPr>
              <a:defRPr/>
            </a:pPr>
            <a:endParaRPr lang="en-US" dirty="0">
              <a:cs typeface="Calibri"/>
            </a:endParaRPr>
          </a:p>
          <a:p>
            <a:pPr>
              <a:defRPr/>
            </a:pPr>
            <a:r>
              <a:rPr lang="en-US" dirty="0">
                <a:cs typeface="Calibri"/>
              </a:rPr>
              <a:t>Goliath’s great height (1 Sam 17:4), as well as the references to other giants (</a:t>
            </a:r>
            <a:r>
              <a:rPr lang="en-US" i="1" dirty="0">
                <a:cs typeface="Calibri"/>
              </a:rPr>
              <a:t>rephaim)</a:t>
            </a:r>
            <a:r>
              <a:rPr lang="en-US" dirty="0">
                <a:cs typeface="Calibri"/>
              </a:rPr>
              <a:t> from Gath in Samuel/Chronicles (2 Sam 21:16-22; 1 Chr 20:4-8), are usually understood to be connected with the “</a:t>
            </a:r>
            <a:r>
              <a:rPr lang="en-US" dirty="0" err="1">
                <a:cs typeface="Calibri"/>
              </a:rPr>
              <a:t>Anakim</a:t>
            </a:r>
            <a:r>
              <a:rPr lang="en-US" dirty="0">
                <a:cs typeface="Calibri"/>
              </a:rPr>
              <a:t>” and “</a:t>
            </a:r>
            <a:r>
              <a:rPr lang="en-US" dirty="0" err="1">
                <a:cs typeface="Calibri"/>
              </a:rPr>
              <a:t>Avvim</a:t>
            </a:r>
            <a:r>
              <a:rPr lang="en-US" dirty="0">
                <a:cs typeface="Calibri"/>
              </a:rPr>
              <a:t>” of Deuteronomy 2:11-23 and Joshua 13:3. </a:t>
            </a:r>
            <a:r>
              <a:rPr lang="en-US" sz="1200" kern="1200" dirty="0">
                <a:solidFill>
                  <a:schemeClr val="tx1"/>
                </a:solidFill>
                <a:effectLst/>
                <a:latin typeface="+mn-lt"/>
                <a:ea typeface="+mn-ea"/>
                <a:cs typeface="+mn-cs"/>
              </a:rPr>
              <a:t>In connection with the Rephaim and their association with Gath, Aren Maeir has argued for the presence of the family name “Rapha” (Heb. </a:t>
            </a:r>
            <a:r>
              <a:rPr lang="he-IL" sz="1200" kern="1200" dirty="0">
                <a:solidFill>
                  <a:schemeClr val="tx1"/>
                </a:solidFill>
                <a:effectLst/>
                <a:latin typeface="+mn-lt"/>
                <a:ea typeface="+mn-ea"/>
                <a:cs typeface="+mn-cs"/>
              </a:rPr>
              <a:t>רפא</a:t>
            </a:r>
            <a:r>
              <a:rPr lang="en-US" sz="1200" kern="1200" dirty="0">
                <a:solidFill>
                  <a:schemeClr val="tx1"/>
                </a:solidFill>
                <a:effectLst/>
                <a:latin typeface="+mn-lt"/>
                <a:ea typeface="+mn-ea"/>
                <a:cs typeface="+mn-cs"/>
              </a:rPr>
              <a:t>) at or near Philistine Gath based on its occurrence in several inscriptions (Maeir 2014; see also Maeir and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2014; Maeir and Shai 2016: 326). Maeir suggests that these inscriptions should be related to the biblical term Rephaim, which he interprets as a multi-generational family “at Gath, and in its immediate vicinity, during various stages of the Iron Age (and in particular, in the Iron Age IIA-IIB)” (Maeir and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2014: 80).</a:t>
            </a:r>
            <a:r>
              <a:rPr lang="en-US" sz="1200" kern="1200" baseline="0" dirty="0">
                <a:solidFill>
                  <a:schemeClr val="tx1"/>
                </a:solidFill>
                <a:effectLst/>
                <a:latin typeface="+mn-lt"/>
                <a:ea typeface="+mn-ea"/>
                <a:cs typeface="+mn-cs"/>
              </a:rPr>
              <a:t> </a:t>
            </a:r>
            <a:r>
              <a:rPr lang="en-US" dirty="0">
                <a:cs typeface="Calibri"/>
              </a:rPr>
              <a:t>This ostracon was photographed at the Israel</a:t>
            </a:r>
            <a:r>
              <a:rPr lang="en-US" baseline="0" dirty="0">
                <a:cs typeface="Calibri"/>
              </a:rPr>
              <a:t> Museum. The next slide includes highlights for the inscribed letters.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b="1" dirty="0"/>
              <a:t>References:</a:t>
            </a:r>
            <a:br>
              <a:rPr lang="en-US" dirty="0"/>
            </a:br>
            <a:r>
              <a:rPr lang="en-US" dirty="0" err="1"/>
              <a:t>Maeir</a:t>
            </a:r>
            <a:r>
              <a:rPr lang="en-US" dirty="0"/>
              <a:t>, A. M.</a:t>
            </a:r>
          </a:p>
          <a:p>
            <a:pPr marL="685800" indent="-457200">
              <a:tabLst>
                <a:tab pos="685800" algn="l"/>
              </a:tabLst>
            </a:pPr>
            <a:r>
              <a:rPr lang="en-US" dirty="0"/>
              <a:t>2014	The </a:t>
            </a:r>
            <a:r>
              <a:rPr lang="en-US" dirty="0" err="1"/>
              <a:t>Rephaim</a:t>
            </a:r>
            <a:r>
              <a:rPr lang="en-US" dirty="0"/>
              <a:t> in Iron Age Philistia: Evidence of a Multi-Generational Family. Pp. 289–97 in </a:t>
            </a:r>
            <a:r>
              <a:rPr lang="en-US" i="1" dirty="0" err="1"/>
              <a:t>Vom</a:t>
            </a:r>
            <a:r>
              <a:rPr lang="en-US" i="1" dirty="0"/>
              <a:t> </a:t>
            </a:r>
            <a:r>
              <a:rPr lang="en-US" i="1" dirty="0" err="1"/>
              <a:t>Leben</a:t>
            </a:r>
            <a:r>
              <a:rPr lang="en-US" i="1" dirty="0"/>
              <a:t> </a:t>
            </a:r>
            <a:r>
              <a:rPr lang="en-US" i="1" dirty="0" err="1"/>
              <a:t>umfangen</a:t>
            </a:r>
            <a:r>
              <a:rPr lang="en-US" i="1" dirty="0"/>
              <a:t>’: </a:t>
            </a:r>
            <a:r>
              <a:rPr lang="en-US" i="1" dirty="0" err="1"/>
              <a:t>Ägypten</a:t>
            </a:r>
            <a:r>
              <a:rPr lang="en-US" i="1" dirty="0"/>
              <a:t>, das </a:t>
            </a:r>
            <a:r>
              <a:rPr lang="en-US" i="1" dirty="0" err="1"/>
              <a:t>Alte</a:t>
            </a:r>
            <a:r>
              <a:rPr lang="en-US" i="1" dirty="0"/>
              <a:t> Testament und das </a:t>
            </a:r>
            <a:r>
              <a:rPr lang="en-US" i="1" dirty="0" err="1"/>
              <a:t>Gespräch</a:t>
            </a:r>
            <a:r>
              <a:rPr lang="en-US" i="1" dirty="0"/>
              <a:t> der </a:t>
            </a:r>
            <a:r>
              <a:rPr lang="en-US" i="1" dirty="0" err="1"/>
              <a:t>Religionen</a:t>
            </a:r>
            <a:r>
              <a:rPr lang="en-US" i="1" dirty="0"/>
              <a:t>. </a:t>
            </a:r>
            <a:r>
              <a:rPr lang="en-US" i="1" dirty="0" err="1"/>
              <a:t>Gedenkschrift</a:t>
            </a:r>
            <a:r>
              <a:rPr lang="en-US" i="1" dirty="0"/>
              <a:t> </a:t>
            </a:r>
            <a:r>
              <a:rPr lang="en-US" i="1" dirty="0" err="1"/>
              <a:t>für</a:t>
            </a:r>
            <a:r>
              <a:rPr lang="en-US" i="1" dirty="0"/>
              <a:t> Manfred </a:t>
            </a:r>
            <a:r>
              <a:rPr lang="en-US" i="1" dirty="0" err="1"/>
              <a:t>Görg</a:t>
            </a:r>
            <a:r>
              <a:rPr lang="en-US" dirty="0"/>
              <a:t>, eds. S. J. </a:t>
            </a:r>
            <a:r>
              <a:rPr lang="en-US" dirty="0" err="1"/>
              <a:t>Wimmer</a:t>
            </a:r>
            <a:r>
              <a:rPr lang="en-US" dirty="0"/>
              <a:t> and G. </a:t>
            </a:r>
            <a:r>
              <a:rPr lang="en-US" dirty="0" err="1"/>
              <a:t>Gafus</a:t>
            </a:r>
            <a:r>
              <a:rPr lang="en-US" dirty="0"/>
              <a:t>. </a:t>
            </a:r>
            <a:r>
              <a:rPr lang="en-US" dirty="0" err="1"/>
              <a:t>Münster</a:t>
            </a:r>
            <a:r>
              <a:rPr lang="en-US" dirty="0"/>
              <a:t>, Germany: Ugarit-</a:t>
            </a:r>
            <a:r>
              <a:rPr lang="en-US" dirty="0" err="1"/>
              <a:t>Verlag</a:t>
            </a:r>
            <a:r>
              <a:rPr lang="en-US" dirty="0"/>
              <a:t>.</a:t>
            </a:r>
          </a:p>
          <a:p>
            <a:r>
              <a:rPr lang="en-US" dirty="0" err="1"/>
              <a:t>Maeir</a:t>
            </a:r>
            <a:r>
              <a:rPr lang="en-US" dirty="0"/>
              <a:t>, A. M., and </a:t>
            </a:r>
            <a:r>
              <a:rPr lang="en-US" dirty="0" err="1"/>
              <a:t>Eshel</a:t>
            </a:r>
            <a:r>
              <a:rPr lang="en-US" dirty="0"/>
              <a:t>, E. </a:t>
            </a:r>
          </a:p>
          <a:p>
            <a:pPr marL="685800" indent="-457200">
              <a:tabLst>
                <a:tab pos="685800" algn="l"/>
              </a:tabLst>
            </a:pPr>
            <a:r>
              <a:rPr lang="en-US" dirty="0"/>
              <a:t>2014	Four Short Alphabetic Inscriptions from Iron Age IIA Tell </a:t>
            </a:r>
            <a:r>
              <a:rPr lang="en-US" dirty="0" err="1"/>
              <a:t>es</a:t>
            </a:r>
            <a:r>
              <a:rPr lang="en-US" dirty="0"/>
              <a:t>-Safi/Gath and Their Contribution for Understanding the Process of the Development of Literacy in Iron Age Philistia. Pp. 69–88 in </a:t>
            </a:r>
            <a:r>
              <a:rPr lang="en-US" i="1" dirty="0"/>
              <a:t>“See, I Will Bring a Scroll Recounting What Befell Me” (Ps 40:8): Epigraphy and Daily Life from the Bible to the Talmud</a:t>
            </a:r>
            <a:r>
              <a:rPr lang="en-US" dirty="0"/>
              <a:t>, eds. E. </a:t>
            </a:r>
            <a:r>
              <a:rPr lang="en-US" dirty="0" err="1"/>
              <a:t>Eshel</a:t>
            </a:r>
            <a:r>
              <a:rPr lang="en-US" dirty="0"/>
              <a:t> and Y. Levin. </a:t>
            </a:r>
            <a:r>
              <a:rPr lang="en-US" dirty="0" err="1"/>
              <a:t>Göttingen</a:t>
            </a:r>
            <a:r>
              <a:rPr lang="en-US" dirty="0"/>
              <a:t>, Germany: </a:t>
            </a:r>
            <a:r>
              <a:rPr lang="en-US" dirty="0" err="1"/>
              <a:t>Vandenhoeck</a:t>
            </a:r>
            <a:r>
              <a:rPr lang="en-US" dirty="0"/>
              <a:t> &amp; </a:t>
            </a:r>
            <a:r>
              <a:rPr lang="en-US" dirty="0" err="1"/>
              <a:t>Ruprecht</a:t>
            </a:r>
            <a:r>
              <a:rPr lang="en-US" dirty="0"/>
              <a:t>.</a:t>
            </a:r>
          </a:p>
          <a:p>
            <a:r>
              <a:rPr lang="en-US" dirty="0" err="1"/>
              <a:t>Maeir</a:t>
            </a:r>
            <a:r>
              <a:rPr lang="en-US" dirty="0"/>
              <a:t>, A. M., and Shai, I. </a:t>
            </a:r>
          </a:p>
          <a:p>
            <a:pPr marL="685800" indent="-457200">
              <a:tabLst>
                <a:tab pos="685800" algn="l"/>
              </a:tabLst>
            </a:pPr>
            <a:r>
              <a:rPr lang="en-US" dirty="0"/>
              <a:t>2016	Reassessing the Character of the </a:t>
            </a:r>
            <a:r>
              <a:rPr lang="en-US" dirty="0" err="1"/>
              <a:t>Judahite</a:t>
            </a:r>
            <a:r>
              <a:rPr lang="en-US" dirty="0"/>
              <a:t> Kingdom: Archaeological Evidence for Non-Centralized, Kinship-Based Components. Pp. 323–40 in </a:t>
            </a:r>
            <a:r>
              <a:rPr lang="en-US" i="1" dirty="0"/>
              <a:t>From </a:t>
            </a:r>
            <a:r>
              <a:rPr lang="en-US" i="1" dirty="0" err="1"/>
              <a:t>Sha‘ar</a:t>
            </a:r>
            <a:r>
              <a:rPr lang="en-US" i="1" dirty="0"/>
              <a:t> </a:t>
            </a:r>
            <a:r>
              <a:rPr lang="en-US" i="1" dirty="0" err="1"/>
              <a:t>Hagolan</a:t>
            </a:r>
            <a:r>
              <a:rPr lang="en-US" i="1" dirty="0"/>
              <a:t> to </a:t>
            </a:r>
            <a:r>
              <a:rPr lang="en-US" i="1" dirty="0" err="1"/>
              <a:t>Shaaraim</a:t>
            </a:r>
            <a:r>
              <a:rPr lang="en-US" i="1" dirty="0"/>
              <a:t> Essays in Honor of Prof. Yosef </a:t>
            </a:r>
            <a:r>
              <a:rPr lang="en-US" i="1" dirty="0" err="1"/>
              <a:t>Garfinkel</a:t>
            </a:r>
            <a:r>
              <a:rPr lang="en-US" dirty="0"/>
              <a:t>, eds. S. </a:t>
            </a:r>
            <a:r>
              <a:rPr lang="en-US" dirty="0" err="1"/>
              <a:t>Galon</a:t>
            </a:r>
            <a:r>
              <a:rPr lang="en-US" dirty="0"/>
              <a:t>, I. </a:t>
            </a:r>
            <a:r>
              <a:rPr lang="en-US" dirty="0" err="1"/>
              <a:t>Kreimerman</a:t>
            </a:r>
            <a:r>
              <a:rPr lang="en-US" dirty="0"/>
              <a:t>, K. </a:t>
            </a:r>
            <a:r>
              <a:rPr lang="en-US" dirty="0" err="1"/>
              <a:t>Streit</a:t>
            </a:r>
            <a:r>
              <a:rPr lang="en-US" dirty="0"/>
              <a:t>, and M. </a:t>
            </a:r>
            <a:r>
              <a:rPr lang="en-US" dirty="0" err="1"/>
              <a:t>Mumcuoglu</a:t>
            </a:r>
            <a:r>
              <a:rPr lang="en-US" dirty="0"/>
              <a:t>. Jerusalem: Israel Exploration Society.</a:t>
            </a:r>
            <a:br>
              <a:rPr lang="en-US" sz="1200" kern="1200" dirty="0">
                <a:solidFill>
                  <a:schemeClr val="tx1"/>
                </a:solidFill>
                <a:effectLst/>
                <a:latin typeface="+mn-lt"/>
                <a:ea typeface="+mn-ea"/>
                <a:cs typeface="+mn-cs"/>
              </a:rPr>
            </a:br>
            <a:endParaRPr lang="en-US" dirty="0"/>
          </a:p>
          <a:p>
            <a:r>
              <a:rPr lang="en-US" dirty="0"/>
              <a:t>tb032014446</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dirty="0"/>
          </a:p>
        </p:txBody>
      </p:sp>
    </p:spTree>
    <p:extLst>
      <p:ext uri="{BB962C8B-B14F-4D97-AF65-F5344CB8AC3E}">
        <p14:creationId xmlns:p14="http://schemas.microsoft.com/office/powerpoint/2010/main" val="254462300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aseline="0" dirty="0"/>
              <a:t>Besides the lion and the bear, Goliath was the first enemy that David defeated. </a:t>
            </a:r>
            <a:r>
              <a:rPr lang="en-US" dirty="0">
                <a:cs typeface="Calibri"/>
              </a:rPr>
              <a:t>This inscription contains two names, ALWT (Heb. </a:t>
            </a:r>
            <a:r>
              <a:rPr lang="he-IL" dirty="0">
                <a:cs typeface="Calibri"/>
              </a:rPr>
              <a:t>אלות</a:t>
            </a:r>
            <a:r>
              <a:rPr lang="en-US" dirty="0">
                <a:cs typeface="Calibri"/>
              </a:rPr>
              <a:t>) and WLT (Heb. </a:t>
            </a:r>
            <a:r>
              <a:rPr lang="he-IL" dirty="0" err="1">
                <a:cs typeface="Calibri"/>
              </a:rPr>
              <a:t>ולת</a:t>
            </a:r>
            <a:r>
              <a:rPr lang="en-US" dirty="0">
                <a:cs typeface="Calibri"/>
              </a:rPr>
              <a:t>). Both are very similar etymologically to the name Goliath (Heb. </a:t>
            </a:r>
            <a:r>
              <a:rPr lang="he-IL" dirty="0">
                <a:cs typeface="Calibri"/>
              </a:rPr>
              <a:t>גלית</a:t>
            </a:r>
            <a:r>
              <a:rPr lang="en-US" dirty="0">
                <a:cs typeface="Calibri"/>
              </a:rPr>
              <a:t>). All</a:t>
            </a:r>
            <a:r>
              <a:rPr lang="en-US" baseline="0" dirty="0">
                <a:cs typeface="Calibri"/>
              </a:rPr>
              <a:t> three names </a:t>
            </a:r>
            <a:r>
              <a:rPr lang="en-US" dirty="0">
                <a:cs typeface="Calibri"/>
              </a:rPr>
              <a:t>are non-Semitic names (</a:t>
            </a:r>
            <a:r>
              <a:rPr lang="en-US" dirty="0"/>
              <a:t>similar to Indo-European names such as Lydian </a:t>
            </a:r>
            <a:r>
              <a:rPr lang="en-US" dirty="0" err="1"/>
              <a:t>Wylattes</a:t>
            </a:r>
            <a:r>
              <a:rPr lang="en-US" dirty="0"/>
              <a:t>/</a:t>
            </a:r>
            <a:r>
              <a:rPr lang="en-US" dirty="0" err="1"/>
              <a:t>Aylattes</a:t>
            </a:r>
            <a:r>
              <a:rPr lang="en-US" dirty="0"/>
              <a:t>)</a:t>
            </a:r>
            <a:r>
              <a:rPr lang="en-US" dirty="0">
                <a:cs typeface="Calibri"/>
              </a:rPr>
              <a:t>. It is also noteworthy that this</a:t>
            </a:r>
            <a:r>
              <a:rPr lang="en-US" baseline="0" dirty="0">
                <a:cs typeface="Calibri"/>
              </a:rPr>
              <a:t> inscription demonstrates that the Philistines had adopted the Hebrew writing system.</a:t>
            </a:r>
            <a:endParaRPr lang="en-US" dirty="0">
              <a:cs typeface="Calibri"/>
            </a:endParaRPr>
          </a:p>
          <a:p>
            <a:pPr>
              <a:defRPr/>
            </a:pPr>
            <a:endParaRPr lang="en-US" dirty="0">
              <a:cs typeface="Calibri"/>
            </a:endParaRPr>
          </a:p>
          <a:p>
            <a:pPr>
              <a:defRPr/>
            </a:pPr>
            <a:r>
              <a:rPr lang="en-US" dirty="0">
                <a:cs typeface="Calibri"/>
              </a:rPr>
              <a:t>Goliath’s great height (1 Sam 17:4), as well as the references to other giants (</a:t>
            </a:r>
            <a:r>
              <a:rPr lang="en-US" i="1" dirty="0" err="1">
                <a:cs typeface="Calibri"/>
              </a:rPr>
              <a:t>rephaim</a:t>
            </a:r>
            <a:r>
              <a:rPr lang="en-US" i="1" dirty="0">
                <a:cs typeface="Calibri"/>
              </a:rPr>
              <a:t>)</a:t>
            </a:r>
            <a:r>
              <a:rPr lang="en-US" dirty="0">
                <a:cs typeface="Calibri"/>
              </a:rPr>
              <a:t> from Gath in Samuel/Chronicles (2 Sam 21:16-22; 1 </a:t>
            </a:r>
            <a:r>
              <a:rPr lang="en-US" dirty="0" err="1">
                <a:cs typeface="Calibri"/>
              </a:rPr>
              <a:t>Chr</a:t>
            </a:r>
            <a:r>
              <a:rPr lang="en-US" dirty="0">
                <a:cs typeface="Calibri"/>
              </a:rPr>
              <a:t> 20:4-8), are usually understood to be connected with the “</a:t>
            </a:r>
            <a:r>
              <a:rPr lang="en-US" dirty="0" err="1">
                <a:cs typeface="Calibri"/>
              </a:rPr>
              <a:t>Anakim</a:t>
            </a:r>
            <a:r>
              <a:rPr lang="en-US" dirty="0">
                <a:cs typeface="Calibri"/>
              </a:rPr>
              <a:t>” and “</a:t>
            </a:r>
            <a:r>
              <a:rPr lang="en-US" dirty="0" err="1">
                <a:cs typeface="Calibri"/>
              </a:rPr>
              <a:t>Avvim</a:t>
            </a:r>
            <a:r>
              <a:rPr lang="en-US" dirty="0">
                <a:cs typeface="Calibri"/>
              </a:rPr>
              <a:t>” of Deuteronomy 2:11-23 and Joshua 13:3. </a:t>
            </a:r>
            <a:r>
              <a:rPr lang="en-US" sz="1200" kern="1200" dirty="0">
                <a:solidFill>
                  <a:schemeClr val="tx1"/>
                </a:solidFill>
                <a:effectLst/>
                <a:latin typeface="+mn-lt"/>
                <a:ea typeface="+mn-ea"/>
                <a:cs typeface="+mn-cs"/>
              </a:rPr>
              <a:t>In connection with the Rephaim and their association with Gath, Aren Maeir has argued for the presence of the family name “Rapha” (Heb. </a:t>
            </a:r>
            <a:r>
              <a:rPr lang="he-IL" sz="1200" kern="1200" dirty="0">
                <a:solidFill>
                  <a:schemeClr val="tx1"/>
                </a:solidFill>
                <a:effectLst/>
                <a:latin typeface="+mn-lt"/>
                <a:ea typeface="+mn-ea"/>
                <a:cs typeface="+mn-cs"/>
              </a:rPr>
              <a:t>רפא</a:t>
            </a:r>
            <a:r>
              <a:rPr lang="en-US" sz="1200" kern="1200" dirty="0">
                <a:solidFill>
                  <a:schemeClr val="tx1"/>
                </a:solidFill>
                <a:effectLst/>
                <a:latin typeface="+mn-lt"/>
                <a:ea typeface="+mn-ea"/>
                <a:cs typeface="+mn-cs"/>
              </a:rPr>
              <a:t>) at or near Philistine Gath based on its occurrence in several inscriptions (</a:t>
            </a:r>
            <a:r>
              <a:rPr lang="en-US" sz="1200" kern="1200" dirty="0" err="1">
                <a:solidFill>
                  <a:schemeClr val="tx1"/>
                </a:solidFill>
                <a:effectLst/>
                <a:latin typeface="+mn-lt"/>
                <a:ea typeface="+mn-ea"/>
                <a:cs typeface="+mn-cs"/>
              </a:rPr>
              <a:t>Maeir</a:t>
            </a:r>
            <a:r>
              <a:rPr lang="en-US" sz="1200" kern="1200" dirty="0">
                <a:solidFill>
                  <a:schemeClr val="tx1"/>
                </a:solidFill>
                <a:effectLst/>
                <a:latin typeface="+mn-lt"/>
                <a:ea typeface="+mn-ea"/>
                <a:cs typeface="+mn-cs"/>
              </a:rPr>
              <a:t> 2014; see also </a:t>
            </a:r>
            <a:r>
              <a:rPr lang="en-US" sz="1200" kern="1200" dirty="0" err="1">
                <a:solidFill>
                  <a:schemeClr val="tx1"/>
                </a:solidFill>
                <a:effectLst/>
                <a:latin typeface="+mn-lt"/>
                <a:ea typeface="+mn-ea"/>
                <a:cs typeface="+mn-cs"/>
              </a:rPr>
              <a:t>Maeir</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2014; </a:t>
            </a:r>
            <a:r>
              <a:rPr lang="en-US" sz="1200" kern="1200" dirty="0" err="1">
                <a:solidFill>
                  <a:schemeClr val="tx1"/>
                </a:solidFill>
                <a:effectLst/>
                <a:latin typeface="+mn-lt"/>
                <a:ea typeface="+mn-ea"/>
                <a:cs typeface="+mn-cs"/>
              </a:rPr>
              <a:t>Maeir</a:t>
            </a:r>
            <a:r>
              <a:rPr lang="en-US" sz="1200" kern="1200" dirty="0">
                <a:solidFill>
                  <a:schemeClr val="tx1"/>
                </a:solidFill>
                <a:effectLst/>
                <a:latin typeface="+mn-lt"/>
                <a:ea typeface="+mn-ea"/>
                <a:cs typeface="+mn-cs"/>
              </a:rPr>
              <a:t> and Shai 2016: 326). </a:t>
            </a:r>
            <a:r>
              <a:rPr lang="en-US" sz="1200" kern="1200" dirty="0" err="1">
                <a:solidFill>
                  <a:schemeClr val="tx1"/>
                </a:solidFill>
                <a:effectLst/>
                <a:latin typeface="+mn-lt"/>
                <a:ea typeface="+mn-ea"/>
                <a:cs typeface="+mn-cs"/>
              </a:rPr>
              <a:t>Maeir</a:t>
            </a:r>
            <a:r>
              <a:rPr lang="en-US" sz="1200" kern="1200" dirty="0">
                <a:solidFill>
                  <a:schemeClr val="tx1"/>
                </a:solidFill>
                <a:effectLst/>
                <a:latin typeface="+mn-lt"/>
                <a:ea typeface="+mn-ea"/>
                <a:cs typeface="+mn-cs"/>
              </a:rPr>
              <a:t> suggests that these inscriptions should be related to the biblical term </a:t>
            </a:r>
            <a:r>
              <a:rPr lang="en-US" sz="1200" kern="1200" dirty="0" err="1">
                <a:solidFill>
                  <a:schemeClr val="tx1"/>
                </a:solidFill>
                <a:effectLst/>
                <a:latin typeface="+mn-lt"/>
                <a:ea typeface="+mn-ea"/>
                <a:cs typeface="+mn-cs"/>
              </a:rPr>
              <a:t>Rephaim</a:t>
            </a:r>
            <a:r>
              <a:rPr lang="en-US" sz="1200" kern="1200" dirty="0">
                <a:solidFill>
                  <a:schemeClr val="tx1"/>
                </a:solidFill>
                <a:effectLst/>
                <a:latin typeface="+mn-lt"/>
                <a:ea typeface="+mn-ea"/>
                <a:cs typeface="+mn-cs"/>
              </a:rPr>
              <a:t>, which he interprets as a multi-generational family “at Gath, and in its immediate vicinity, during various stages of the Iron Age (and in particular, in the Iron Age IIA-IIB)” (</a:t>
            </a:r>
            <a:r>
              <a:rPr lang="en-US" sz="1200" kern="1200" dirty="0" err="1">
                <a:solidFill>
                  <a:schemeClr val="tx1"/>
                </a:solidFill>
                <a:effectLst/>
                <a:latin typeface="+mn-lt"/>
                <a:ea typeface="+mn-ea"/>
                <a:cs typeface="+mn-cs"/>
              </a:rPr>
              <a:t>Maeir</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Eshel</a:t>
            </a:r>
            <a:r>
              <a:rPr lang="en-US" sz="1200" kern="1200" dirty="0">
                <a:solidFill>
                  <a:schemeClr val="tx1"/>
                </a:solidFill>
                <a:effectLst/>
                <a:latin typeface="+mn-lt"/>
                <a:ea typeface="+mn-ea"/>
                <a:cs typeface="+mn-cs"/>
              </a:rPr>
              <a:t> 2014: 80).</a:t>
            </a:r>
            <a:r>
              <a:rPr lang="en-US" sz="1200" kern="1200" baseline="0" dirty="0">
                <a:solidFill>
                  <a:schemeClr val="tx1"/>
                </a:solidFill>
                <a:effectLst/>
                <a:latin typeface="+mn-lt"/>
                <a:ea typeface="+mn-ea"/>
                <a:cs typeface="+mn-cs"/>
              </a:rPr>
              <a:t> </a:t>
            </a:r>
            <a:r>
              <a:rPr lang="en-US" dirty="0">
                <a:cs typeface="Calibri"/>
              </a:rPr>
              <a:t>This ostracon was photographed at the Israel</a:t>
            </a:r>
            <a:r>
              <a:rPr lang="en-US" baseline="0" dirty="0">
                <a:cs typeface="Calibri"/>
              </a:rPr>
              <a:t> Museum.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b="1" dirty="0"/>
              <a:t>References:</a:t>
            </a:r>
            <a:br>
              <a:rPr lang="en-US" dirty="0"/>
            </a:br>
            <a:r>
              <a:rPr lang="en-US" dirty="0"/>
              <a:t>Maeir, A. M.</a:t>
            </a:r>
          </a:p>
          <a:p>
            <a:pPr marL="685800" indent="-457200">
              <a:tabLst>
                <a:tab pos="685800" algn="l"/>
              </a:tabLst>
            </a:pPr>
            <a:r>
              <a:rPr lang="en-US" dirty="0"/>
              <a:t>2014	The Rephaim in Iron Age Philistia: Evidence of a Multi-Generational Family. Pp. 289–97 in </a:t>
            </a:r>
            <a:r>
              <a:rPr lang="en-US" i="1" dirty="0" err="1"/>
              <a:t>Vom</a:t>
            </a:r>
            <a:r>
              <a:rPr lang="en-US" i="1" dirty="0"/>
              <a:t> Leben </a:t>
            </a:r>
            <a:r>
              <a:rPr lang="en-US" i="1" dirty="0" err="1"/>
              <a:t>umfangen</a:t>
            </a:r>
            <a:r>
              <a:rPr lang="en-US" i="1" dirty="0"/>
              <a:t>’: </a:t>
            </a:r>
            <a:r>
              <a:rPr lang="en-US" i="1" dirty="0" err="1"/>
              <a:t>Ägypten</a:t>
            </a:r>
            <a:r>
              <a:rPr lang="en-US" i="1" dirty="0"/>
              <a:t>, das Alte Testament und das </a:t>
            </a:r>
            <a:r>
              <a:rPr lang="en-US" i="1" dirty="0" err="1"/>
              <a:t>Gespräch</a:t>
            </a:r>
            <a:r>
              <a:rPr lang="en-US" i="1" dirty="0"/>
              <a:t> der </a:t>
            </a:r>
            <a:r>
              <a:rPr lang="en-US" i="1" dirty="0" err="1"/>
              <a:t>Religionen</a:t>
            </a:r>
            <a:r>
              <a:rPr lang="en-US" i="1" dirty="0"/>
              <a:t>. </a:t>
            </a:r>
            <a:r>
              <a:rPr lang="en-US" i="1" dirty="0" err="1"/>
              <a:t>Gedenkschrift</a:t>
            </a:r>
            <a:r>
              <a:rPr lang="en-US" i="1" dirty="0"/>
              <a:t> </a:t>
            </a:r>
            <a:r>
              <a:rPr lang="en-US" i="1" dirty="0" err="1"/>
              <a:t>für</a:t>
            </a:r>
            <a:r>
              <a:rPr lang="en-US" i="1" dirty="0"/>
              <a:t> Manfred </a:t>
            </a:r>
            <a:r>
              <a:rPr lang="en-US" i="1" dirty="0" err="1"/>
              <a:t>Görg</a:t>
            </a:r>
            <a:r>
              <a:rPr lang="en-US" dirty="0"/>
              <a:t>, eds. S. J. </a:t>
            </a:r>
            <a:r>
              <a:rPr lang="en-US" dirty="0" err="1"/>
              <a:t>Wimmer</a:t>
            </a:r>
            <a:r>
              <a:rPr lang="en-US" dirty="0"/>
              <a:t> and G. </a:t>
            </a:r>
            <a:r>
              <a:rPr lang="en-US" dirty="0" err="1"/>
              <a:t>Gafus</a:t>
            </a:r>
            <a:r>
              <a:rPr lang="en-US" dirty="0"/>
              <a:t>. Münster, Germany: Ugarit-Verlag.</a:t>
            </a:r>
          </a:p>
          <a:p>
            <a:r>
              <a:rPr lang="en-US" dirty="0"/>
              <a:t>Maeir, A. M., and </a:t>
            </a:r>
            <a:r>
              <a:rPr lang="en-US" dirty="0" err="1"/>
              <a:t>Eshel</a:t>
            </a:r>
            <a:r>
              <a:rPr lang="en-US" dirty="0"/>
              <a:t>, E. </a:t>
            </a:r>
          </a:p>
          <a:p>
            <a:pPr marL="685800" indent="-457200">
              <a:tabLst>
                <a:tab pos="685800" algn="l"/>
              </a:tabLst>
            </a:pPr>
            <a:r>
              <a:rPr lang="en-US" dirty="0"/>
              <a:t>2014	Four Short Alphabetic Inscriptions from Iron Age IIA Tell es-Safi/Gath and Their Contribution for Understanding the Process of the Development of Literacy in Iron Age Philistia. Pp. 69–88 in </a:t>
            </a:r>
            <a:r>
              <a:rPr lang="en-US" i="1" dirty="0"/>
              <a:t>“See, I Will Bring a Scroll Recounting What Befell Me” (Ps 40:8): Epigraphy and Daily Life from the Bible to the Talmud</a:t>
            </a:r>
            <a:r>
              <a:rPr lang="en-US" dirty="0"/>
              <a:t>, eds. E. </a:t>
            </a:r>
            <a:r>
              <a:rPr lang="en-US" dirty="0" err="1"/>
              <a:t>Eshel</a:t>
            </a:r>
            <a:r>
              <a:rPr lang="en-US" dirty="0"/>
              <a:t> and Y. Levin. Göttingen, Germany: </a:t>
            </a:r>
            <a:r>
              <a:rPr lang="en-US" dirty="0" err="1"/>
              <a:t>Vandenhoeck</a:t>
            </a:r>
            <a:r>
              <a:rPr lang="en-US" dirty="0"/>
              <a:t> &amp; Ruprecht.</a:t>
            </a:r>
          </a:p>
          <a:p>
            <a:r>
              <a:rPr lang="en-US" dirty="0"/>
              <a:t>Maeir, A. M., and Shai, I. </a:t>
            </a:r>
          </a:p>
          <a:p>
            <a:pPr marL="685800" indent="-457200">
              <a:tabLst>
                <a:tab pos="685800" algn="l"/>
              </a:tabLst>
            </a:pPr>
            <a:r>
              <a:rPr lang="en-US" dirty="0"/>
              <a:t>2016	Reassessing the Character of the Judahite Kingdom: Archaeological Evidence for Non-Centralized, Kinship-Based Components. Pp. 323–40 in </a:t>
            </a:r>
            <a:r>
              <a:rPr lang="en-US" i="1" dirty="0"/>
              <a:t>From </a:t>
            </a:r>
            <a:r>
              <a:rPr lang="en-US" i="1" dirty="0" err="1"/>
              <a:t>Sha‘ar</a:t>
            </a:r>
            <a:r>
              <a:rPr lang="en-US" i="1" dirty="0"/>
              <a:t> </a:t>
            </a:r>
            <a:r>
              <a:rPr lang="en-US" i="1" dirty="0" err="1"/>
              <a:t>Hagolan</a:t>
            </a:r>
            <a:r>
              <a:rPr lang="en-US" i="1" dirty="0"/>
              <a:t> to </a:t>
            </a:r>
            <a:r>
              <a:rPr lang="en-US" i="1" dirty="0" err="1"/>
              <a:t>Shaaraim</a:t>
            </a:r>
            <a:r>
              <a:rPr lang="en-US" i="1" dirty="0"/>
              <a:t> Essays in Honor of Prof. Yosef Garfinkel</a:t>
            </a:r>
            <a:r>
              <a:rPr lang="en-US" dirty="0"/>
              <a:t>, eds. S. </a:t>
            </a:r>
            <a:r>
              <a:rPr lang="en-US" dirty="0" err="1"/>
              <a:t>Galon</a:t>
            </a:r>
            <a:r>
              <a:rPr lang="en-US" dirty="0"/>
              <a:t>, I. </a:t>
            </a:r>
            <a:r>
              <a:rPr lang="en-US" dirty="0" err="1"/>
              <a:t>Kreimerman</a:t>
            </a:r>
            <a:r>
              <a:rPr lang="en-US" dirty="0"/>
              <a:t>, K. </a:t>
            </a:r>
            <a:r>
              <a:rPr lang="en-US" dirty="0" err="1"/>
              <a:t>Streit</a:t>
            </a:r>
            <a:r>
              <a:rPr lang="en-US" dirty="0"/>
              <a:t>, and M. </a:t>
            </a:r>
            <a:r>
              <a:rPr lang="en-US" dirty="0" err="1"/>
              <a:t>Mumcuoglu</a:t>
            </a:r>
            <a:r>
              <a:rPr lang="en-US" dirty="0"/>
              <a:t>. Jerusalem: Israel Exploration Society.</a:t>
            </a:r>
            <a:br>
              <a:rPr lang="en-US" sz="1200" kern="1200" dirty="0">
                <a:solidFill>
                  <a:schemeClr val="tx1"/>
                </a:solidFill>
                <a:effectLst/>
                <a:latin typeface="+mn-lt"/>
                <a:ea typeface="+mn-ea"/>
                <a:cs typeface="+mn-cs"/>
              </a:rPr>
            </a:br>
            <a:endParaRPr lang="en-US" dirty="0"/>
          </a:p>
          <a:p>
            <a:r>
              <a:rPr lang="en-US" dirty="0"/>
              <a:t>tb032014446</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25446230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 and his men defeated the Amalekites and other desert tribes in the Negev during his “mercenary</a:t>
            </a:r>
            <a:r>
              <a:rPr lang="en-US" baseline="0" dirty="0"/>
              <a:t> years” under the authority of Achish, king of Gath. </a:t>
            </a:r>
            <a:r>
              <a:rPr lang="en-US" dirty="0"/>
              <a:t>The capital</a:t>
            </a:r>
            <a:r>
              <a:rPr lang="en-US" baseline="0" dirty="0"/>
              <a:t> or base from which the Amalekites worked is uncertain. </a:t>
            </a:r>
            <a:r>
              <a:rPr lang="en-US" dirty="0"/>
              <a:t>Tel Masos was the most important site in the biblical Negev during the Iron I period (circa 1200–1000</a:t>
            </a:r>
            <a:r>
              <a:rPr lang="en-US" baseline="0" dirty="0"/>
              <a:t> BC)</a:t>
            </a:r>
            <a:r>
              <a:rPr lang="en-US" dirty="0"/>
              <a:t>. The tell is 20 acres (8</a:t>
            </a:r>
            <a:r>
              <a:rPr lang="en-US" baseline="0" dirty="0"/>
              <a:t> ha) </a:t>
            </a:r>
            <a:r>
              <a:rPr lang="en-US" dirty="0"/>
              <a:t>in size and was a center of agricultural and commercial activity. The site was excavated by Aharoni, Kempinski, and Fritz, who believed this site was the center of Israelite settlements in the northern Negev. Others, including Kochavi, Herzog, Rainey, and Finkelstein, have suggested that it was “the city of Amalek” (1 Sam 15:5), destroyed by Saul. </a:t>
            </a:r>
          </a:p>
          <a:p>
            <a:endParaRPr lang="en-US" dirty="0"/>
          </a:p>
          <a:p>
            <a:r>
              <a:rPr lang="en-US" dirty="0"/>
              <a:t>tb122304319</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11121160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It is known that the Amalekites</a:t>
            </a:r>
            <a:r>
              <a:rPr lang="en-US" baseline="0" dirty="0"/>
              <a:t> used camels (1 Sam 30:17). </a:t>
            </a:r>
            <a:r>
              <a:rPr lang="en-US" dirty="0"/>
              <a:t>This relief was photographed</a:t>
            </a:r>
            <a:r>
              <a:rPr lang="en-US" baseline="0" dirty="0"/>
              <a:t> in the British Museum. </a:t>
            </a:r>
            <a:endParaRPr lang="en-US" dirty="0"/>
          </a:p>
          <a:p>
            <a:endParaRPr lang="en-US" dirty="0"/>
          </a:p>
          <a:p>
            <a:r>
              <a:rPr lang="en-US" dirty="0"/>
              <a:t>tb112004744</a:t>
            </a:r>
          </a:p>
        </p:txBody>
      </p:sp>
    </p:spTree>
    <p:extLst>
      <p:ext uri="{BB962C8B-B14F-4D97-AF65-F5344CB8AC3E}">
        <p14:creationId xmlns:p14="http://schemas.microsoft.com/office/powerpoint/2010/main" val="12873470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Yahweh</a:t>
            </a:r>
            <a:r>
              <a:rPr lang="en-US" baseline="0" dirty="0"/>
              <a:t> even “cut off” Saul, his three oldest sons (Jonathan, Abinadab, and </a:t>
            </a:r>
            <a:r>
              <a:rPr lang="en-US" baseline="0" dirty="0" err="1"/>
              <a:t>Malchi-shua</a:t>
            </a:r>
            <a:r>
              <a:rPr lang="en-US" baseline="0" dirty="0"/>
              <a:t>), and then Abner (his commander) and Ish-bosheth/</a:t>
            </a:r>
            <a:r>
              <a:rPr lang="en-US" baseline="0" dirty="0" err="1"/>
              <a:t>baal</a:t>
            </a:r>
            <a:r>
              <a:rPr lang="en-US" baseline="0" dirty="0"/>
              <a:t>, which paved the way for David to become king over all Israel. The depiction on this krater of the suicide of Ajax is reminiscent of the way in which Saul fell on his sword (1 Sam 31</a:t>
            </a:r>
            <a:r>
              <a:rPr lang="en-US" baseline="0" dirty="0">
                <a:sym typeface="Wingdings" panose="05000000000000000000" pitchFamily="2" charset="2"/>
              </a:rPr>
              <a:t>:4). </a:t>
            </a:r>
            <a:r>
              <a:rPr lang="en-US" dirty="0"/>
              <a:t>This krater was photographed at the British Museum. </a:t>
            </a:r>
            <a:r>
              <a:rPr lang="en-US" baseline="0" dirty="0"/>
              <a:t>A removable graphic has been added to the central figure to avoid causing offense or surprise.</a:t>
            </a:r>
          </a:p>
          <a:p>
            <a:endParaRPr lang="en-US" dirty="0"/>
          </a:p>
          <a:p>
            <a:r>
              <a:rPr lang="en-US" dirty="0"/>
              <a:t>tb0929198094r</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205763084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b="0" dirty="0"/>
              <a:t>The</a:t>
            </a:r>
            <a:r>
              <a:rPr lang="en-US" b="0" baseline="0" dirty="0"/>
              <a:t> Jebusites were the first enemy that David defeated at the beginning of his reign in Jerusalem. The next slide includes labels.</a:t>
            </a:r>
            <a:endParaRPr lang="en-US" b="0" dirty="0"/>
          </a:p>
          <a:p>
            <a:pPr marL="228600" indent="-228600" eaLnBrk="1" hangingPunct="1">
              <a:lnSpc>
                <a:spcPct val="80000"/>
              </a:lnSpc>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b="0" dirty="0"/>
              <a:t>The</a:t>
            </a:r>
            <a:r>
              <a:rPr lang="en-US" b="0" baseline="0" dirty="0"/>
              <a:t> Jebusites were the first enemy that David defeated at the beginning of his reign in Jerusalem.</a:t>
            </a:r>
            <a:endParaRPr lang="en-US" b="0" dirty="0"/>
          </a:p>
          <a:p>
            <a:pPr marL="228600" indent="-228600" eaLnBrk="1" hangingPunct="1">
              <a:lnSpc>
                <a:spcPct val="80000"/>
              </a:lnSpc>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t>David’s commander Joab was apparently the one who led the capture of Jebus/Jerusalem (1 Chr 11:6), and the</a:t>
            </a:r>
            <a:r>
              <a:rPr lang="en-US" baseline="0" dirty="0"/>
              <a:t> success of his attack seems to have involved entering the city by means of the water tunnel (2 Sam 5:8). It is nearly certain that this happened by means of the tunnel now known as Warren’s Shaft.</a:t>
            </a:r>
            <a:endParaRPr lang="en-US" dirty="0"/>
          </a:p>
          <a:p>
            <a:pPr eaLnBrk="1" hangingPunct="1">
              <a:defRPr/>
            </a:pPr>
            <a:endParaRPr lang="en-US" dirty="0"/>
          </a:p>
          <a:p>
            <a:pPr eaLnBrk="1" hangingPunct="1">
              <a:defRPr/>
            </a:pPr>
            <a:r>
              <a:rPr lang="en-US" dirty="0"/>
              <a:t>tb110705614</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1649371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An important discovery made in 2008 in Eilat Mazar’s excavations was a clay seal impression with the name Gedaliah, son of </a:t>
            </a:r>
            <a:r>
              <a:rPr lang="en-US" dirty="0" err="1"/>
              <a:t>Pashur</a:t>
            </a:r>
            <a:r>
              <a:rPr lang="en-US" dirty="0"/>
              <a:t>. The bullae is about 0.4 inches (1 cm) in diameter and mentions a person named in Jeremiah 38:1. Also mentioned in that passage is </a:t>
            </a:r>
            <a:r>
              <a:rPr lang="en-US" dirty="0" err="1"/>
              <a:t>Jucal</a:t>
            </a:r>
            <a:r>
              <a:rPr lang="en-US" dirty="0"/>
              <a:t> the son of </a:t>
            </a:r>
            <a:r>
              <a:rPr lang="en-US" dirty="0" err="1"/>
              <a:t>Shelemiah</a:t>
            </a:r>
            <a:r>
              <a:rPr lang="en-US" dirty="0"/>
              <a:t>, and Mazar found a seal impression with his name in 2005. Just down the slope from this excavation is where Yigal Shiloh discovered 50 bullae. These discoveries reflect the significance of this area, probably serving government officials. The archaeologist Eilat Mazar is standing on the balk in the background of this photo,</a:t>
            </a:r>
            <a:r>
              <a:rPr lang="en-US" baseline="0" dirty="0"/>
              <a:t> with a white shirt.</a:t>
            </a:r>
            <a:endParaRPr lang="en-US" dirty="0"/>
          </a:p>
          <a:p>
            <a:pPr eaLnBrk="1" hangingPunct="1"/>
            <a:endParaRPr lang="en-US" dirty="0"/>
          </a:p>
          <a:p>
            <a:pPr eaLnBrk="1" hangingPunct="1"/>
            <a:r>
              <a:rPr lang="en-US" dirty="0"/>
              <a:t>tb102306099</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David</a:t>
            </a:r>
            <a:r>
              <a:rPr lang="en-US" sz="1200" baseline="0" dirty="0"/>
              <a:t> faced off against the Philistines a number of times during his service to Saul, during his outlaw years, and even after he became king. </a:t>
            </a:r>
            <a:r>
              <a:rPr lang="en-US" baseline="0" dirty="0"/>
              <a:t>This relief from Medinet Habu shows Philistine captives who are seated before their Egyptian captors. They are shown with the distinctive Philistine feathered headdresses.</a:t>
            </a:r>
            <a:endParaRPr lang="en-US" dirty="0"/>
          </a:p>
          <a:p>
            <a:endParaRPr lang="en-US" sz="1200" dirty="0"/>
          </a:p>
          <a:p>
            <a:r>
              <a:rPr lang="en-US" sz="1200" dirty="0"/>
              <a:t>tb011105849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190249903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three thousand years after his death, David’s name continues to be honored in Jerusalem and beyond.</a:t>
            </a:r>
          </a:p>
          <a:p>
            <a:endParaRPr lang="en-US" dirty="0"/>
          </a:p>
          <a:p>
            <a:r>
              <a:rPr lang="en-US" dirty="0"/>
              <a:t>tb051908123</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6409885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tb091306294</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64098854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 long after his life the descendants</a:t>
            </a:r>
            <a:r>
              <a:rPr lang="en-US" baseline="0" dirty="0"/>
              <a:t> of David were known as “the house of David.” </a:t>
            </a:r>
            <a:r>
              <a:rPr lang="en-US" dirty="0"/>
              <a:t>The Tel</a:t>
            </a:r>
            <a:r>
              <a:rPr lang="en-US" baseline="0" dirty="0"/>
              <a:t> Dan Stele mentions an Aramean king (most probably Hazael) who killed Ahaziah of </a:t>
            </a:r>
            <a:r>
              <a:rPr lang="en-US" i="1" baseline="0" dirty="0"/>
              <a:t>Beit David </a:t>
            </a:r>
            <a:r>
              <a:rPr lang="en-US" i="0" baseline="0" dirty="0"/>
              <a:t>(“the house of David,” i.e., Judah) and Joram of Israel. This account seems to be the Aramean version of Jehu’s coup in 2 Kings 9. This inscription is the earliest preserved record of David’s name in antiquity. </a:t>
            </a:r>
            <a:r>
              <a:rPr lang="en-US" dirty="0"/>
              <a:t>This basalt artifact was photographed in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mjb1904166302</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9223585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phrase “House of David” (Heb. </a:t>
            </a:r>
            <a:r>
              <a:rPr lang="he-IL" dirty="0"/>
              <a:t>בית דוד</a:t>
            </a:r>
            <a:r>
              <a:rPr lang="en-US" baseline="0" dirty="0"/>
              <a:t>) can be seen in white in this close-up of the Tel Dan Stele. </a:t>
            </a:r>
            <a:r>
              <a:rPr lang="en-US" dirty="0"/>
              <a:t>This basalt artifact was photographed in the Israel Museum.</a:t>
            </a:r>
          </a:p>
          <a:p>
            <a:endParaRPr lang="en-US" dirty="0"/>
          </a:p>
          <a:p>
            <a:r>
              <a:rPr lang="en-US" dirty="0"/>
              <a:t>mjb1904166298</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27740775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Mesha Stele, which records events from the mid-late 9th century BC (but from the Moabite perspective), also uses the phrase “</a:t>
            </a:r>
            <a:r>
              <a:rPr lang="en-US" i="0" baseline="0" dirty="0"/>
              <a:t>House of David” as a dynastic title of the Kingdom of Judah. </a:t>
            </a:r>
            <a:r>
              <a:rPr lang="en-US" b="0" dirty="0"/>
              <a:t>This artifact was photographed in the Louvre Museum.</a:t>
            </a:r>
          </a:p>
          <a:p>
            <a:endParaRPr lang="en-US" b="1" dirty="0"/>
          </a:p>
          <a:p>
            <a:r>
              <a:rPr lang="en-US" dirty="0"/>
              <a:t>tb0927194247</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discovery of the Tel Dan Stele in 1994 led to the re-evaluation of the Mesha Stele, pictured</a:t>
            </a:r>
            <a:r>
              <a:rPr lang="en-US" baseline="0" dirty="0"/>
              <a:t> here. </a:t>
            </a:r>
            <a:r>
              <a:rPr lang="en-US" dirty="0"/>
              <a:t>Lemaire reconstructed BT[D]WD in line 31 as “House of David” (Lemaire 1994),</a:t>
            </a:r>
            <a:r>
              <a:rPr lang="en-US" baseline="0" dirty="0"/>
              <a:t> although the line has been damaged and the reconstruction is contested. A second possible reference to David appears in line 12, which may be interpreted as “the altar hearth of David” (Rainey 2001: 300–4). Both occurrences are highlighted on this photo. Both sections are located on portions of the stone that were preserved only in a squeeze taken of the stone prior to its partial destruction in 1869. The inscription at the end of line 31 was not reconstructed, and thus appears as a blank on this display.</a:t>
            </a:r>
            <a:r>
              <a:rPr lang="en-US" noProof="0" dirty="0"/>
              <a:t> </a:t>
            </a:r>
            <a:r>
              <a:rPr lang="en-US" i="0" baseline="0" dirty="0"/>
              <a:t>This inscription was photographed in the </a:t>
            </a:r>
            <a:r>
              <a:rPr lang="en-US" b="0" dirty="0"/>
              <a:t>Louvre Museum.</a:t>
            </a:r>
          </a:p>
          <a:p>
            <a:endParaRPr lang="en-US" b="1" dirty="0"/>
          </a:p>
          <a:p>
            <a:r>
              <a:rPr lang="en-US" b="1" dirty="0"/>
              <a:t>References:</a:t>
            </a:r>
          </a:p>
          <a:p>
            <a:r>
              <a:rPr lang="en-US" b="0" dirty="0"/>
              <a:t>Lemaire, André.</a:t>
            </a:r>
          </a:p>
          <a:p>
            <a:pPr marL="685800" indent="-457200">
              <a:tabLst>
                <a:tab pos="685800" algn="l"/>
              </a:tabLst>
            </a:pPr>
            <a:r>
              <a:rPr lang="en-US" b="0" dirty="0"/>
              <a:t>1994	‘House of David’ Restored in Moabite Inscription. </a:t>
            </a:r>
            <a:r>
              <a:rPr lang="en-US" b="0" i="1" dirty="0"/>
              <a:t>Biblical Archaeology Review </a:t>
            </a:r>
            <a:r>
              <a:rPr lang="en-US" b="0" dirty="0"/>
              <a:t>20/3: 30–37.</a:t>
            </a:r>
          </a:p>
          <a:p>
            <a:r>
              <a:rPr lang="en-US" b="0" dirty="0"/>
              <a:t>Rainey, Anson F.</a:t>
            </a:r>
          </a:p>
          <a:p>
            <a:pPr marL="685800" indent="-457200">
              <a:tabLst>
                <a:tab pos="685800" algn="l"/>
              </a:tabLst>
            </a:pPr>
            <a:r>
              <a:rPr lang="en-US" b="0" dirty="0"/>
              <a:t>2001	</a:t>
            </a:r>
            <a:r>
              <a:rPr lang="en-US" b="0" dirty="0" err="1"/>
              <a:t>Mesha</a:t>
            </a:r>
            <a:r>
              <a:rPr lang="en-US" b="0" dirty="0"/>
              <a:t> and Syntax</a:t>
            </a:r>
            <a:r>
              <a:rPr lang="en-US" dirty="0"/>
              <a:t>. Pp. 293–307</a:t>
            </a:r>
            <a:r>
              <a:rPr lang="en-US" b="0" dirty="0"/>
              <a:t> in </a:t>
            </a:r>
            <a:r>
              <a:rPr lang="en-US" b="0" i="1" dirty="0"/>
              <a:t>The Land That I Will Show You,</a:t>
            </a:r>
            <a:r>
              <a:rPr lang="en-US" b="0" dirty="0"/>
              <a:t> eds. J. Andrew Dearman and M. Patrick Graham. Sheffield Academic Press Supplement Series 343. Sheffield, England: Sheffield Academic Press. </a:t>
            </a:r>
          </a:p>
          <a:p>
            <a:endParaRPr lang="en-US" b="1" dirty="0"/>
          </a:p>
          <a:p>
            <a:r>
              <a:rPr lang="en-US" dirty="0"/>
              <a:t>tb060408127</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1043346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God’s promise was</a:t>
            </a:r>
            <a:r>
              <a:rPr lang="en-US" baseline="0" dirty="0"/>
              <a:t> to establish the people in the land He gave to Abraham. The beauty and lushness of the land is illustrated here by the Banias Spring at Caesarea Philippi.</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tb032905198</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beautiful pool is found in the wilderness of the Nahal </a:t>
            </a:r>
            <a:r>
              <a:rPr lang="en-US" dirty="0" err="1"/>
              <a:t>Perat</a:t>
            </a:r>
            <a:r>
              <a:rPr lang="en-US" dirty="0"/>
              <a:t> National Park, east of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tb020804282</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Although the Dead Sea does not support life, it has for millennia been a valuable natural resource, supplying salt and bitumen to whoever had access to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tb030206531</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Mazar has called this the Large Stone Structure. The wall in the foreground measures more than 8 feet (2.5 m) wide and more than 90 feet (27 m) long. The quality of the masonry is indisputable, although Mazar’s claim that the wall dates to the 10th century is not accepted by all. Mazar did find 10th century pottery, but it was not clearly associated with the construction of this wall. Archaeologist</a:t>
            </a:r>
            <a:r>
              <a:rPr lang="en-US" baseline="0" dirty="0"/>
              <a:t> Ronny Reich has suggested that these walls may be much earlier, dating as far back as the Middle Bronze Age (circa 2200–1550 BC).</a:t>
            </a:r>
            <a:endParaRPr lang="en-US" dirty="0"/>
          </a:p>
          <a:p>
            <a:pPr eaLnBrk="1" hangingPunct="1"/>
            <a:endParaRPr lang="en-US" dirty="0"/>
          </a:p>
          <a:p>
            <a:pPr eaLnBrk="1" hangingPunct="1"/>
            <a:r>
              <a:rPr lang="en-US" dirty="0"/>
              <a:t>tb102306181</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a:t>
            </a:r>
            <a:r>
              <a:rPr lang="en-US" baseline="0" dirty="0"/>
              <a:t> of the fertile Jezreel Valley illustrates the productivity of the land God gave to His people.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tb011006350</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3900363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tb051207302</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74333028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Judean Date Palm at Kibbutz </a:t>
            </a:r>
            <a:r>
              <a:rPr lang="en-US" dirty="0" err="1"/>
              <a:t>Ketura</a:t>
            </a:r>
            <a:r>
              <a:rPr lang="en-US" dirty="0"/>
              <a:t>, Israel, was germinated in 2005 from a 2000-year-old seed found in the Masada excavations.</a:t>
            </a:r>
            <a:r>
              <a:rPr lang="en-US" baseline="0" dirty="0"/>
              <a:t> It </a:t>
            </a:r>
            <a:r>
              <a:rPr lang="en-US" dirty="0"/>
              <a:t>is nicknamed "Methuselah,” and illustrates the longevity and persistence of the people who will “not be disturbed.” This image comes from </a:t>
            </a:r>
            <a:r>
              <a:rPr lang="en-US" dirty="0" err="1"/>
              <a:t>Benjitheijneb</a:t>
            </a:r>
            <a:r>
              <a:rPr lang="en-US" dirty="0"/>
              <a:t> and is licensed under CC BY-SA 3.0, via Wikimedia Commons: https://commons.wikimedia.org/wiki/File:JudeanDatePalmMethuselah.JPG.</a:t>
            </a:r>
          </a:p>
          <a:p>
            <a:endParaRPr lang="en-US" dirty="0"/>
          </a:p>
          <a:p>
            <a:r>
              <a:rPr lang="en-US" dirty="0"/>
              <a:t>wiki070820123264</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7433302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Othniel</a:t>
            </a:r>
            <a:r>
              <a:rPr lang="en-US" baseline="0" dirty="0"/>
              <a:t> was the first judge of Israel (Judg 3:9-11). </a:t>
            </a:r>
            <a:r>
              <a:rPr lang="en-US" dirty="0"/>
              <a:t>“Othniel Street” is located in the Baka neighborhood, south of the Old City.</a:t>
            </a:r>
            <a:endParaRPr lang="en-US" baseline="0" dirty="0"/>
          </a:p>
          <a:p>
            <a:endParaRPr lang="en-US" dirty="0"/>
          </a:p>
          <a:p>
            <a:r>
              <a:rPr lang="en-US" dirty="0"/>
              <a:t>tb072404803</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226305084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soldiers are re-enacting</a:t>
            </a:r>
            <a:r>
              <a:rPr lang="en-US" baseline="0" dirty="0"/>
              <a:t> one of the tests used by God to reduce Gideon’s military force (</a:t>
            </a:r>
            <a:r>
              <a:rPr lang="en-US" baseline="0" dirty="0" err="1"/>
              <a:t>Judg</a:t>
            </a:r>
            <a:r>
              <a:rPr lang="en-US" baseline="0" dirty="0"/>
              <a:t> 7:4-7).</a:t>
            </a:r>
            <a:endParaRPr lang="en-US" dirty="0"/>
          </a:p>
          <a:p>
            <a:endParaRPr lang="en-US" dirty="0"/>
          </a:p>
          <a:p>
            <a:r>
              <a:rPr lang="en-US" dirty="0"/>
              <a:t>cd100223002</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226305084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ffectLst/>
                <a:latin typeface="+mn-lt"/>
                <a:ea typeface="+mn-ea"/>
                <a:cs typeface="+mn-cs"/>
              </a:rPr>
              <a:t>The men resting in the shade in this photo illustrate the peace and rest God granted the Israelites through His judges. </a:t>
            </a:r>
            <a:r>
              <a:rPr lang="en-US" b="0" dirty="0"/>
              <a:t>The men shown here</a:t>
            </a:r>
            <a:r>
              <a:rPr lang="en-US" b="0" baseline="0" dirty="0"/>
              <a:t> are in </a:t>
            </a:r>
            <a:r>
              <a:rPr lang="en-US" b="0" baseline="0" dirty="0" err="1"/>
              <a:t>Ras</a:t>
            </a:r>
            <a:r>
              <a:rPr lang="en-US" b="0" baseline="0" dirty="0"/>
              <a:t> al-Ain, a city in the United Arab Emirates.</a:t>
            </a:r>
            <a:endParaRPr lang="en-US" sz="1200" kern="1200" baseline="0" dirty="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r>
              <a:rPr lang="en-US" dirty="0"/>
              <a:t>tb050717757</a:t>
            </a: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180049957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Based on the following verse, God’s promise here to “build</a:t>
            </a:r>
            <a:r>
              <a:rPr lang="en-US" sz="1200" b="0" i="0" kern="1200" baseline="0" dirty="0">
                <a:solidFill>
                  <a:schemeClr val="tx1"/>
                </a:solidFill>
                <a:effectLst/>
                <a:latin typeface="+mn-lt"/>
                <a:ea typeface="+mn-ea"/>
                <a:cs typeface="+mn-cs"/>
              </a:rPr>
              <a:t> a house” for David refers to a dynasty of his heirs. The figure of speech is illustrated here by a large group of workers building a stone house. </a:t>
            </a:r>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mat06014</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80049957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God’s promise extended beyond the</a:t>
            </a:r>
            <a:r>
              <a:rPr lang="en-US" baseline="0" dirty="0"/>
              <a:t> span of David’s own earthly life. Although the location marked by this sign in Jerusalem is a traditional site for the tomb of David, the claim is dubious because it is located on a hill that was not part of Jerusalem until several hundred years after David’s death.</a:t>
            </a:r>
          </a:p>
          <a:p>
            <a:endParaRPr lang="en-US" dirty="0"/>
          </a:p>
          <a:p>
            <a:r>
              <a:rPr lang="en-US" dirty="0"/>
              <a:t>tb070807991</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80049957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Raymond Weill excavated the southeastern portion of the City of David in 1913–14. He uncovered two large rock-hewn caverns that he identified as the royal tombs of the House of David. The description of the city in Nehemiah 3 indicates that the tombs should be found in approximately this area. Later quarrying and destruction of this area makes archaeological work and interpretation difficult. The next slide includes</a:t>
            </a:r>
            <a:r>
              <a:rPr lang="en-US" baseline="0" dirty="0"/>
              <a:t> labels.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tb010703201</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180049957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Raymond Weill excavated the southeastern portion of the City of David in 1913–14. He uncovered two large rock-hewn caverns that he identified as the royal tombs of the House of David. The description of the city in Nehemiah 3 indicates that the tombs should be found in approximately this area. Later quarrying and destruction of this area makes archaeological work and interpretation difficult.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tb010703201</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800499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aseline="0" dirty="0"/>
              <a:t>This wall is clearly from some monumental structure, not an ordinary residence. At the same time, it does not appear to be a city wall, making it a good fit for a royal residence or some other royal administrative building.</a:t>
            </a:r>
            <a:endParaRPr lang="en-US" dirty="0"/>
          </a:p>
          <a:p>
            <a:pPr eaLnBrk="1" hangingPunct="1"/>
            <a:endParaRPr lang="en-US" dirty="0"/>
          </a:p>
          <a:p>
            <a:pPr eaLnBrk="1" hangingPunct="1"/>
            <a:r>
              <a:rPr lang="en-US" dirty="0"/>
              <a:t>tb102306176</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tb010703234</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23159285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tb010703234</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323159285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When Weill made the identification, most scholars accepted it as accurate. Most scholars today reject this identification. These structures do not have features typical of Iron Age tombs; there are no burial benches or repositories. Because of later destruction, there is no stratigraphy, pottery, or burial gifts which would make dating the structures possible. On another hand, it might be expected that a royal tomb would be</a:t>
            </a:r>
            <a:r>
              <a:rPr lang="en-US" baseline="0" dirty="0"/>
              <a:t> different than a common tomb, and clearly portions of these structures are missing. </a:t>
            </a:r>
          </a:p>
          <a:p>
            <a:pPr marL="0" indent="0" eaLnBrk="1" hangingPunct="1">
              <a:buFontTx/>
              <a:buNone/>
            </a:pPr>
            <a:endParaRPr lang="en-US" baseline="0" dirty="0"/>
          </a:p>
          <a:p>
            <a:pPr marL="0" indent="0" eaLnBrk="1" hangingPunct="1">
              <a:buFontTx/>
              <a:buNone/>
            </a:pPr>
            <a:r>
              <a:rPr lang="en-US" dirty="0"/>
              <a:t>Some scholars suggest that these</a:t>
            </a:r>
            <a:r>
              <a:rPr lang="en-US" baseline="0" dirty="0"/>
              <a:t> structures may</a:t>
            </a:r>
            <a:r>
              <a:rPr lang="en-US" dirty="0"/>
              <a:t> date to the Herodian period, and may have been used as wine cellars for the structures built above. At</a:t>
            </a:r>
            <a:r>
              <a:rPr lang="en-US" baseline="0" dirty="0"/>
              <a:t> the same time, t</a:t>
            </a:r>
            <a:r>
              <a:rPr lang="en-US" dirty="0"/>
              <a:t>here is no better candidate for the tomb of David, and this seems to be the right area for where the tombs were located.</a:t>
            </a:r>
          </a:p>
          <a:p>
            <a:endParaRPr lang="en-US" sz="1200" baseline="0" dirty="0">
              <a:latin typeface="Times New Roman" pitchFamily="18" charset="0"/>
            </a:endParaRPr>
          </a:p>
          <a:p>
            <a:r>
              <a:rPr lang="en-US" sz="1200" baseline="0" dirty="0">
                <a:latin typeface="Times New Roman" pitchFamily="18" charset="0"/>
              </a:rPr>
              <a:t>tb123011013</a:t>
            </a:r>
            <a:endParaRPr lang="en-US" baseline="0"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15353243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J. Zorn argues</a:t>
            </a:r>
            <a:r>
              <a:rPr lang="en-US" baseline="0" dirty="0"/>
              <a:t> that Hezekiah’s tunnel was dug on the eastern edge of the City of David in order to avoid the “tombs of the house of David.” That theory fits with locating the tomb of David here.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tb012603233</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15353243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phrase “lie down with your fathers” reflects the Iron Age burial practice of collecting the bones of the deceased and placing them in a common repository along with the bones of other family members. In this photo, the bone repository can be seen in the lower center as a small cavity below the burial bench on the right.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tb062907541</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15353243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 survey by Ruth Amiran in the hills outside Jerusalem identified 20 different mounds or tumuli, about half of which have since been destroyed. Gabriel </a:t>
            </a:r>
            <a:r>
              <a:rPr lang="en-US" sz="1200" dirty="0"/>
              <a:t>Barkay believes that the fact that the tumuli date to different periods points to their use as memorials for the 21 kings of Judah. After the death and burial of a king, word would have been sent throughout the land and the people would have come (perhaps a month later?) and had a fire in his honor (2 Chr 16:4; </a:t>
            </a:r>
            <a:r>
              <a:rPr lang="en-US" sz="1200" dirty="0" err="1"/>
              <a:t>Jer</a:t>
            </a:r>
            <a:r>
              <a:rPr lang="en-US" sz="1200" dirty="0"/>
              <a:t> 34:5; cf. 2 Chr 21:19). They then would have covered the pyre with stone and earth to create a memorial mound. If this interpretation is correct, one of these mounds may</a:t>
            </a:r>
            <a:r>
              <a:rPr lang="en-US" sz="1200" baseline="0" dirty="0"/>
              <a:t> have been constructed to honor David at his death.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Tumulus 4 is the best preserved and most visible of the tumuli, and it has not been affected by modern construction. Because of erosion (stones were robbed out in later periods causing erosion of the earth), it is about 50% of its original size. Pottery recovered</a:t>
            </a:r>
            <a:r>
              <a:rPr lang="en-US" sz="1200" baseline="0" dirty="0"/>
              <a:t> from excavations there dates it to the 8th century BC, about the time of Hezekiah.</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685800" indent="-685800" eaLnBrk="1" hangingPunct="1">
              <a:tabLst>
                <a:tab pos="228600" algn="l"/>
              </a:tabLst>
            </a:pPr>
            <a:r>
              <a:rPr lang="en-US" dirty="0" err="1"/>
              <a:t>Amiran</a:t>
            </a:r>
            <a:r>
              <a:rPr lang="en-US" dirty="0"/>
              <a:t>, Ruth B. K.</a:t>
            </a:r>
          </a:p>
          <a:p>
            <a:pPr marL="685800" indent="-457200" eaLnBrk="1" hangingPunct="1">
              <a:tabLst>
                <a:tab pos="685800" algn="l"/>
              </a:tabLst>
            </a:pPr>
            <a:r>
              <a:rPr lang="en-US" dirty="0"/>
              <a:t>1958	The Tumuli West of Jerusalem, Survey and Excavations, 1953. </a:t>
            </a:r>
            <a:r>
              <a:rPr lang="en-US" i="1" dirty="0"/>
              <a:t>Israel Exploration Journal </a:t>
            </a:r>
            <a:r>
              <a:rPr lang="en-US" dirty="0"/>
              <a:t>8: 205–27.</a:t>
            </a:r>
          </a:p>
          <a:p>
            <a:pPr marL="685800" indent="-685800" eaLnBrk="1" hangingPunct="1">
              <a:tabLst>
                <a:tab pos="228600" algn="l"/>
              </a:tabLst>
            </a:pPr>
            <a:r>
              <a:rPr lang="en-US" dirty="0"/>
              <a:t>Barkay, Gabriel.</a:t>
            </a:r>
          </a:p>
          <a:p>
            <a:pPr marL="685800" indent="-457200" eaLnBrk="1" hangingPunct="1">
              <a:tabLst>
                <a:tab pos="685800" algn="l"/>
              </a:tabLst>
            </a:pPr>
            <a:r>
              <a:rPr lang="en-US" dirty="0"/>
              <a:t>2003	Mounds of Mystery: Where the Kings of Judah Were Lamented. </a:t>
            </a:r>
            <a:r>
              <a:rPr lang="en-US" i="1" dirty="0"/>
              <a:t>Biblical Archaeology Review </a:t>
            </a:r>
            <a:r>
              <a:rPr lang="en-US" dirty="0"/>
              <a:t>29/3: 32–39, 66–68.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tb062907541</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15353243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Shlomo </a:t>
            </a:r>
            <a:r>
              <a:rPr lang="en-US" baseline="0" dirty="0" err="1"/>
              <a:t>HaMelekh</a:t>
            </a:r>
            <a:r>
              <a:rPr lang="en-US" baseline="0" dirty="0"/>
              <a:t> Street is located near the northwestern corner of the Old City of Jerusalem.</a:t>
            </a:r>
          </a:p>
          <a:p>
            <a:endParaRPr lang="en-US" dirty="0"/>
          </a:p>
          <a:p>
            <a:r>
              <a:rPr lang="en-US" dirty="0"/>
              <a:t>df072404979</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personal name that God revealed to His</a:t>
            </a:r>
            <a:r>
              <a:rPr lang="en-US" b="0" baseline="0" dirty="0"/>
              <a:t> people is Yahweh (Heb. </a:t>
            </a:r>
            <a:r>
              <a:rPr lang="he-IL" b="0" baseline="0" dirty="0"/>
              <a:t>יהוה</a:t>
            </a:r>
            <a:r>
              <a:rPr lang="en-US" b="0" baseline="0" dirty="0"/>
              <a:t>). Although Judaism has developed an aversion to pronouncing or even writing the divine name, the biblical authors had no such compunction, and the appearance of the name in numerous contemporary inscriptions indicates that their peers did not either. </a:t>
            </a:r>
            <a:r>
              <a:rPr lang="en-US" b="0" dirty="0"/>
              <a:t>This Hebrew burial inscription was discovered at Beth </a:t>
            </a:r>
            <a:r>
              <a:rPr lang="en-US" b="0" dirty="0" err="1"/>
              <a:t>Loya</a:t>
            </a:r>
            <a:r>
              <a:rPr lang="en-US" b="0" dirty="0"/>
              <a:t> (Beit Lei) in the Judean foothills. Three</a:t>
            </a:r>
            <a:r>
              <a:rPr lang="en-US" b="0" baseline="0" dirty="0"/>
              <a:t> lines of text were inscribed on a section of the wall, part of which is shown here. Because many of the letters etched into the limestone are faint, and some even appear to be incomplete, the inscription has been subject to a variety of interpretations. According to Joseph Naveh, who excavated the tomb and who was an expert paleographer, t</a:t>
            </a:r>
            <a:r>
              <a:rPr lang="en-US" b="0" dirty="0"/>
              <a:t>he first</a:t>
            </a:r>
            <a:r>
              <a:rPr lang="en-US" b="0" baseline="0" dirty="0"/>
              <a:t> line of the </a:t>
            </a:r>
            <a:r>
              <a:rPr lang="en-US" b="0" dirty="0"/>
              <a:t>inscription reads: “Yahweh</a:t>
            </a:r>
            <a:r>
              <a:rPr lang="en-US" b="0" baseline="0" dirty="0"/>
              <a:t> (is) the God of the whole earth; the mountains of Judah belong to him, to the God of Jerusalem” (</a:t>
            </a:r>
            <a:r>
              <a:rPr lang="he-IL" b="0" baseline="0" dirty="0"/>
              <a:t>יהוה אלהי כל הארץ הרי יהד לאלהי ירשלם</a:t>
            </a:r>
            <a:r>
              <a:rPr lang="en-US" b="0" baseline="0" dirty="0"/>
              <a:t>). The line of text at the bottom, according to Naveh, reads: “The (mount of) Moriah you have favored, the dwelling of Yah, Yahweh” (</a:t>
            </a:r>
            <a:r>
              <a:rPr lang="he-IL" b="0" baseline="0" dirty="0"/>
              <a:t>המוריה אתה חננת יה יהוה</a:t>
            </a:r>
            <a:r>
              <a:rPr lang="en-US" b="0" baseline="0" dirty="0"/>
              <a:t>). The text has been studied and published by Joseph Naveh (1963), F. M. Cross (1970), Andre Lemaire (1976), and </a:t>
            </a:r>
            <a:r>
              <a:rPr lang="en-US" b="0" baseline="0" dirty="0" err="1"/>
              <a:t>Ziony</a:t>
            </a:r>
            <a:r>
              <a:rPr lang="en-US" b="0" baseline="0" dirty="0"/>
              <a:t> </a:t>
            </a:r>
            <a:r>
              <a:rPr lang="en-US" b="0" baseline="0" dirty="0" err="1"/>
              <a:t>Zevit</a:t>
            </a:r>
            <a:r>
              <a:rPr lang="en-US" b="0" baseline="0" dirty="0"/>
              <a:t> (2001). Although each has rendered the inscription differently, all are in agreement that the first word of the first line (shown here) and the last word of the last line are both the divine name. This inscription was photographed in the Israel Museum. The next slide includes a highlight of the letters spelling out the divine name.</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a:t>Cross, Frank Moore.</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1970	The Cave Inscriptions from Khirbet Beit Lei. </a:t>
            </a:r>
            <a:r>
              <a:rPr lang="en-US" dirty="0"/>
              <a:t>P</a:t>
            </a:r>
            <a:r>
              <a:rPr lang="en-US" i="0" dirty="0"/>
              <a:t>p. 299–306 in </a:t>
            </a:r>
            <a:r>
              <a:rPr lang="en-US" i="1" dirty="0"/>
              <a:t>Near Eastern Archaeology in the Twentieth Century: Essays in Honor of Nelson </a:t>
            </a:r>
            <a:r>
              <a:rPr lang="en-US" i="1" dirty="0" err="1"/>
              <a:t>Glueck</a:t>
            </a:r>
            <a:r>
              <a:rPr lang="en-US" i="1" dirty="0"/>
              <a:t>, </a:t>
            </a:r>
            <a:r>
              <a:rPr lang="en-US" dirty="0"/>
              <a:t>ed. James A. Sanders</a:t>
            </a:r>
            <a:r>
              <a:rPr lang="en-US" i="0" dirty="0"/>
              <a:t>. Garden City, NY: Doubleday.</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a:t>Lemaire, André.</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fr-FR" dirty="0"/>
              <a:t>1976	Prières en temps de crise: les inscriptions de </a:t>
            </a:r>
            <a:r>
              <a:rPr lang="fr-FR" dirty="0" err="1"/>
              <a:t>Khirbet</a:t>
            </a:r>
            <a:r>
              <a:rPr lang="fr-FR" dirty="0"/>
              <a:t> Beit Lei. </a:t>
            </a:r>
            <a:r>
              <a:rPr lang="fr-FR" i="1" dirty="0"/>
              <a:t>Revue Biblique</a:t>
            </a:r>
            <a:r>
              <a:rPr lang="fr-FR" dirty="0"/>
              <a:t> 83: 558–60.</a:t>
            </a:r>
            <a:endParaRPr lang="en-US" b="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a:t>Naveh</a:t>
            </a:r>
            <a:r>
              <a:rPr lang="en-US" i="0" dirty="0"/>
              <a:t>, Joseph.</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1963	Old Hebrew Inscriptions in a Burial Cave. </a:t>
            </a:r>
            <a:r>
              <a:rPr lang="en-US" i="1" dirty="0"/>
              <a:t>Israel Exploration Journal </a:t>
            </a:r>
            <a:r>
              <a:rPr lang="en-US" b="0" i="0" dirty="0"/>
              <a:t>13: 74–92.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Zevit</a:t>
            </a:r>
            <a:r>
              <a:rPr lang="en-US" dirty="0"/>
              <a:t>, </a:t>
            </a:r>
            <a:r>
              <a:rPr lang="en-US" dirty="0" err="1"/>
              <a:t>Ziony</a:t>
            </a:r>
            <a:r>
              <a:rPr lang="en-US" dirty="0"/>
              <a:t>.</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2001	</a:t>
            </a:r>
            <a:r>
              <a:rPr lang="en-US" i="1" dirty="0"/>
              <a:t>The Religions of Ancient Israel: A Synthesis of </a:t>
            </a:r>
            <a:r>
              <a:rPr lang="en-US" i="1" dirty="0" err="1"/>
              <a:t>Parallactic</a:t>
            </a:r>
            <a:r>
              <a:rPr lang="en-US" i="1" dirty="0"/>
              <a:t> Approaches</a:t>
            </a:r>
            <a:r>
              <a:rPr lang="en-US" dirty="0"/>
              <a:t>. New York: Continuum.</a:t>
            </a:r>
            <a:endParaRPr lang="en-US" b="0" i="0" dirty="0"/>
          </a:p>
          <a:p>
            <a:endParaRPr lang="en-US" b="1" dirty="0"/>
          </a:p>
          <a:p>
            <a:r>
              <a:rPr lang="en-US" dirty="0"/>
              <a:t>adr1806199669</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personal name that God revealed to His</a:t>
            </a:r>
            <a:r>
              <a:rPr lang="en-US" b="0" baseline="0" dirty="0"/>
              <a:t> people is Yahweh (Heb. </a:t>
            </a:r>
            <a:r>
              <a:rPr lang="he-IL" b="0" baseline="0" dirty="0"/>
              <a:t>יהוה</a:t>
            </a:r>
            <a:r>
              <a:rPr lang="en-US" b="0" baseline="0" dirty="0"/>
              <a:t>). Although Judaism has developed an aversion to pronouncing or even writing the divine name, the biblical authors had no such compunction, and the appearance of the name in numerous contemporary inscriptions indicates that their peers did not either. </a:t>
            </a:r>
            <a:r>
              <a:rPr lang="en-US" b="0" dirty="0"/>
              <a:t>This Hebrew burial inscription was discovered at Beth </a:t>
            </a:r>
            <a:r>
              <a:rPr lang="en-US" b="0" dirty="0" err="1"/>
              <a:t>Loya</a:t>
            </a:r>
            <a:r>
              <a:rPr lang="en-US" b="0" dirty="0"/>
              <a:t> (Beit Lei) in the Judean foothills. Three</a:t>
            </a:r>
            <a:r>
              <a:rPr lang="en-US" b="0" baseline="0" dirty="0"/>
              <a:t> lines of text were inscribed on a section of the wall, part of which is shown here. Because many of the letters etched into the limestone are faint, and some even appear to be incomplete, the inscription has been subject to a variety of interpretations. According to Joseph Naveh, who excavated the tomb and who was an expert paleographer, t</a:t>
            </a:r>
            <a:r>
              <a:rPr lang="en-US" b="0" dirty="0"/>
              <a:t>he first</a:t>
            </a:r>
            <a:r>
              <a:rPr lang="en-US" b="0" baseline="0" dirty="0"/>
              <a:t> line of the </a:t>
            </a:r>
            <a:r>
              <a:rPr lang="en-US" b="0" dirty="0"/>
              <a:t>inscription reads: “Yahweh</a:t>
            </a:r>
            <a:r>
              <a:rPr lang="en-US" b="0" baseline="0" dirty="0"/>
              <a:t> (is) the God of the whole earth; the mountains of Judah belong to him, to the God of Jerusalem” (</a:t>
            </a:r>
            <a:r>
              <a:rPr lang="he-IL" b="0" baseline="0" dirty="0"/>
              <a:t>יהוה אלהי כל הארץ הרי יהד לאלהי ירשלם</a:t>
            </a:r>
            <a:r>
              <a:rPr lang="en-US" b="0" baseline="0" dirty="0"/>
              <a:t>). The line of text at the bottom, according to Naveh, reads: “The (mount of) Moriah you have favored, the dwelling of Yah, Yahweh” (</a:t>
            </a:r>
            <a:r>
              <a:rPr lang="he-IL" b="0" baseline="0" dirty="0"/>
              <a:t>המוריה אתה חננת יה יהוה</a:t>
            </a:r>
            <a:r>
              <a:rPr lang="en-US" b="0" baseline="0" dirty="0"/>
              <a:t>). The text has been studied and published by Joseph Naveh (1963), F. M. Cross (1970), Andre Lemaire (1976), and </a:t>
            </a:r>
            <a:r>
              <a:rPr lang="en-US" b="0" baseline="0" dirty="0" err="1"/>
              <a:t>Ziony</a:t>
            </a:r>
            <a:r>
              <a:rPr lang="en-US" b="0" baseline="0" dirty="0"/>
              <a:t> </a:t>
            </a:r>
            <a:r>
              <a:rPr lang="en-US" b="0" baseline="0" dirty="0" err="1"/>
              <a:t>Zevit</a:t>
            </a:r>
            <a:r>
              <a:rPr lang="en-US" b="0" baseline="0" dirty="0"/>
              <a:t> (2001). Although each has rendered the inscription differently, all are in agreement that the first word of the first line (shown here) and the last word of the last line are both the divine name. This inscription was photographed in the Israel Museum. </a:t>
            </a:r>
            <a:r>
              <a:rPr lang="en-US" baseline="0" dirty="0"/>
              <a:t>An editable version is include behind this graphic for those who may wish to change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a:t>Cross, Frank Moore.</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1970	The Cave Inscriptions from Khirbet Beit Lei. </a:t>
            </a:r>
            <a:r>
              <a:rPr lang="en-US" dirty="0"/>
              <a:t>P</a:t>
            </a:r>
            <a:r>
              <a:rPr lang="en-US" i="0" dirty="0"/>
              <a:t>p. 299–306 in </a:t>
            </a:r>
            <a:r>
              <a:rPr lang="en-US" i="1" dirty="0"/>
              <a:t>Near Eastern Archaeology in the Twentieth Century: Essays in Honor of Nelson </a:t>
            </a:r>
            <a:r>
              <a:rPr lang="en-US" i="1" dirty="0" err="1"/>
              <a:t>Glueck</a:t>
            </a:r>
            <a:r>
              <a:rPr lang="en-US" i="1" dirty="0"/>
              <a:t>, </a:t>
            </a:r>
            <a:r>
              <a:rPr lang="en-US" dirty="0"/>
              <a:t>ed. James A. Sanders</a:t>
            </a:r>
            <a:r>
              <a:rPr lang="en-US" i="0" dirty="0"/>
              <a:t>. Garden City, NY: Doubleday.</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a:t>Lemaire, André.</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fr-FR" dirty="0"/>
              <a:t>1976	Prières en temps de crise: les inscriptions de </a:t>
            </a:r>
            <a:r>
              <a:rPr lang="fr-FR" dirty="0" err="1"/>
              <a:t>Khirbet</a:t>
            </a:r>
            <a:r>
              <a:rPr lang="fr-FR" dirty="0"/>
              <a:t> Beit Lei. </a:t>
            </a:r>
            <a:r>
              <a:rPr lang="fr-FR" i="1" dirty="0"/>
              <a:t>Revue Biblique</a:t>
            </a:r>
            <a:r>
              <a:rPr lang="fr-FR" dirty="0"/>
              <a:t> 83: 558–60.</a:t>
            </a:r>
            <a:endParaRPr lang="en-US" b="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a:t>Naveh</a:t>
            </a:r>
            <a:r>
              <a:rPr lang="en-US" i="0" dirty="0"/>
              <a:t>, Joseph.</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1963	Old Hebrew Inscriptions in a Burial Cave. </a:t>
            </a:r>
            <a:r>
              <a:rPr lang="en-US" i="1" dirty="0"/>
              <a:t>Israel Exploration Journal </a:t>
            </a:r>
            <a:r>
              <a:rPr lang="en-US" b="0" i="0" dirty="0"/>
              <a:t>13: 74–92.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Zevit</a:t>
            </a:r>
            <a:r>
              <a:rPr lang="en-US" dirty="0"/>
              <a:t>, </a:t>
            </a:r>
            <a:r>
              <a:rPr lang="en-US" dirty="0" err="1"/>
              <a:t>Ziony</a:t>
            </a:r>
            <a:r>
              <a:rPr lang="en-US" dirty="0"/>
              <a:t>.</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2001	</a:t>
            </a:r>
            <a:r>
              <a:rPr lang="en-US" i="1" dirty="0"/>
              <a:t>The Religions of Ancient Israel: A Synthesis of </a:t>
            </a:r>
            <a:r>
              <a:rPr lang="en-US" i="1" dirty="0" err="1"/>
              <a:t>Parallactic</a:t>
            </a:r>
            <a:r>
              <a:rPr lang="en-US" i="1" dirty="0"/>
              <a:t> Approaches</a:t>
            </a:r>
            <a:r>
              <a:rPr lang="en-US" dirty="0"/>
              <a:t>. New York: Continuum.</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dirty="0"/>
              <a:t>adr1806199669</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group of bronze artifacts</a:t>
            </a:r>
            <a:r>
              <a:rPr lang="en-US" baseline="0" dirty="0"/>
              <a:t> includes an empty throne for the deity and three kneeling worshippers. </a:t>
            </a:r>
            <a:r>
              <a:rPr lang="en-US" dirty="0"/>
              <a:t>This bronze artifact dates to the 25th to 30th dynasties and was photographed in the Berlin Egyptian Museum and Papyrus Collection.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adr070511802</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2634036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12/26/2021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7" Type="http://schemas.microsoft.com/office/2007/relationships/hdphoto" Target="../media/hdphoto1.wdp"/><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00.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microsoft.com/office/2007/relationships/hdphoto" Target="../media/hdphoto18.wdp"/></Relationships>
</file>

<file path=ppt/slides/_rels/slide109.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microsoft.com/office/2007/relationships/hdphoto" Target="../media/hdphoto19.wdp"/></Relationships>
</file>

<file path=ppt/slides/_rels/slide114.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microsoft.com/office/2007/relationships/hdphoto" Target="../media/hdphoto20.wdp"/></Relationships>
</file>

<file path=ppt/slides/_rels/slide119.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microsoft.com/office/2007/relationships/hdphoto" Target="../media/hdphoto21.wdp"/></Relationships>
</file>

<file path=ppt/slides/_rels/slide12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microsoft.com/office/2007/relationships/hdphoto" Target="../media/hdphoto22.wdp"/></Relationships>
</file>

<file path=ppt/slides/_rels/slide125.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20.jpg"/></Relationships>
</file>

<file path=ppt/slides/_rels/slide127.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2.wdp"/></Relationships>
</file>

<file path=ppt/slides/_rels/slide130.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4.wdp"/></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0.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0.jpeg"/></Relationships>
</file>

<file path=ppt/slides/_rels/slide4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5.wdp"/></Relationships>
</file>

<file path=ppt/slides/_rels/slide5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microsoft.com/office/2007/relationships/hdphoto" Target="../media/hdphoto6.wdp"/></Relationships>
</file>

<file path=ppt/slides/_rels/slide5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microsoft.com/office/2007/relationships/hdphoto" Target="../media/hdphoto7.wdp"/></Relationships>
</file>

<file path=ppt/slides/_rels/slide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microsoft.com/office/2007/relationships/hdphoto" Target="../media/hdphoto8.wdp"/></Relationships>
</file>

<file path=ppt/slides/_rels/slide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microsoft.com/office/2007/relationships/hdphoto" Target="../media/hdphoto9.wdp"/></Relationships>
</file>

<file path=ppt/slides/_rels/slide5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microsoft.com/office/2007/relationships/hdphoto" Target="../media/hdphoto10.wdp"/></Relationships>
</file>

<file path=ppt/slides/_rels/slide5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microsoft.com/office/2007/relationships/hdphoto" Target="../media/hdphoto11.wdp"/></Relationships>
</file>

<file path=ppt/slides/_rels/slide5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microsoft.com/office/2007/relationships/hdphoto" Target="../media/hdphoto12.wdp"/></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microsoft.com/office/2007/relationships/hdphoto" Target="../media/hdphoto13.wdp"/></Relationships>
</file>

<file path=ppt/slides/_rels/slide6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microsoft.com/office/2007/relationships/hdphoto" Target="../media/hdphoto14.wdp"/></Relationships>
</file>

<file path=ppt/slides/_rels/slide6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64.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64.jpeg"/></Relationships>
</file>

<file path=ppt/slides/_rels/slide69.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microsoft.com/office/2007/relationships/hdphoto" Target="../media/hdphoto15.wdp"/></Relationships>
</file>

<file path=ppt/slides/_rels/slide81.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microsoft.com/office/2007/relationships/hdphoto" Target="../media/hdphoto16.wdp"/></Relationships>
</file>

<file path=ppt/slides/_rels/slide8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84.jpe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84.jpe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85.jpe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85.jpeg"/></Relationships>
</file>

<file path=ppt/slides/_rels/slide92.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87.jpeg"/></Relationships>
</file>

<file path=ppt/slides/_rels/slide9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microsoft.com/office/2007/relationships/hdphoto" Target="../media/hdphoto17.wdp"/></Relationships>
</file>

<file path=ppt/slides/_rels/slide96.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92.jpg"/></Relationships>
</file>

<file path=ppt/slides/_rels/slide99.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7</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Kris\Documents\Bolen\Cutouts\Judges 3\Medinet Habu, Amorite chief, faience, reign of Ramesses III, 20th dynasty, adr1711203217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506" y="303382"/>
            <a:ext cx="1683692" cy="61283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Kris\Documents\Bolen\Medinet Habu, Syrian chief, faience, reign of Ramesses III, 20th dynasty, adr1711203218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2960" y="459022"/>
            <a:ext cx="1690726" cy="592912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Kris\Documents\Bolen\Cutouts\Judges 3\Medinet Habu, Hittite chief, faience, reign of Ramesses III, 20th dynasty, adr1711203219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1094" y="415454"/>
            <a:ext cx="1558744" cy="36553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Egyptian depictions of an Amorite, Philistine, Hittite, and Syrian, 12th century BC</a:t>
            </a:r>
          </a:p>
        </p:txBody>
      </p:sp>
      <p:sp>
        <p:nvSpPr>
          <p:cNvPr id="3" name="Text Placeholder 2"/>
          <p:cNvSpPr>
            <a:spLocks noGrp="1"/>
          </p:cNvSpPr>
          <p:nvPr>
            <p:ph type="body" sz="quarter" idx="12"/>
          </p:nvPr>
        </p:nvSpPr>
        <p:spPr/>
        <p:txBody>
          <a:bodyPr/>
          <a:lstStyle/>
          <a:p>
            <a:r>
              <a:rPr lang="fi-FI" dirty="0"/>
              <a:t>7:1</a:t>
            </a:r>
            <a:endParaRPr lang="en-US" dirty="0"/>
          </a:p>
        </p:txBody>
      </p:sp>
      <p:sp>
        <p:nvSpPr>
          <p:cNvPr id="4" name="Title 3"/>
          <p:cNvSpPr>
            <a:spLocks noGrp="1"/>
          </p:cNvSpPr>
          <p:nvPr>
            <p:ph type="title"/>
          </p:nvPr>
        </p:nvSpPr>
        <p:spPr/>
        <p:txBody>
          <a:bodyPr/>
          <a:lstStyle/>
          <a:p>
            <a:r>
              <a:rPr lang="en-US" dirty="0"/>
              <a:t>When the king lived in his house, and Yahweh had given him rest from all his enemies</a:t>
            </a:r>
          </a:p>
        </p:txBody>
      </p:sp>
      <p:pic>
        <p:nvPicPr>
          <p:cNvPr id="5" name="Picture 4"/>
          <p:cNvPicPr>
            <a:picLocks noChangeAspect="1"/>
          </p:cNvPicPr>
          <p:nvPr/>
        </p:nvPicPr>
        <p:blipFill>
          <a:blip r:embed="rId6">
            <a:extLst>
              <a:ext uri="{BEBA8EAE-BF5A-486C-A8C5-ECC9F3942E4B}">
                <a14:imgProps xmlns:a14="http://schemas.microsoft.com/office/drawing/2010/main">
                  <a14:imgLayer r:embed="rId7">
                    <a14:imgEffect>
                      <a14:saturation sat="120000"/>
                    </a14:imgEffect>
                    <a14:imgEffect>
                      <a14:brightnessContrast bright="5000" contrast="5000"/>
                    </a14:imgEffect>
                  </a14:imgLayer>
                </a14:imgProps>
              </a:ext>
              <a:ext uri="{28A0092B-C50C-407E-A947-70E740481C1C}">
                <a14:useLocalDpi xmlns:a14="http://schemas.microsoft.com/office/drawing/2010/main" val="0"/>
              </a:ext>
            </a:extLst>
          </a:blip>
          <a:stretch>
            <a:fillRect/>
          </a:stretch>
        </p:blipFill>
        <p:spPr>
          <a:xfrm>
            <a:off x="2617319" y="327493"/>
            <a:ext cx="1670654" cy="6187608"/>
          </a:xfrm>
          <a:prstGeom prst="rect">
            <a:avLst/>
          </a:prstGeom>
        </p:spPr>
      </p:pic>
    </p:spTree>
    <p:extLst>
      <p:ext uri="{BB962C8B-B14F-4D97-AF65-F5344CB8AC3E}">
        <p14:creationId xmlns:p14="http://schemas.microsoft.com/office/powerpoint/2010/main" val="300228200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ritan Passover, high priest eating with staff, mat01861-002.jpg"/>
          <p:cNvPicPr>
            <a:picLocks noChangeAspect="1"/>
          </p:cNvPicPr>
          <p:nvPr/>
        </p:nvPicPr>
        <p:blipFill rotWithShape="1">
          <a:blip r:embed="rId3">
            <a:extLst>
              <a:ext uri="{28A0092B-C50C-407E-A947-70E740481C1C}">
                <a14:useLocalDpi xmlns:a14="http://schemas.microsoft.com/office/drawing/2010/main" val="0"/>
              </a:ext>
            </a:extLst>
          </a:blip>
          <a:srcRect t="10612" b="7755"/>
          <a:stretch/>
        </p:blipFill>
        <p:spPr>
          <a:xfrm>
            <a:off x="1554566" y="369332"/>
            <a:ext cx="6034868" cy="6150340"/>
          </a:xfrm>
          <a:prstGeom prst="rect">
            <a:avLst/>
          </a:prstGeom>
        </p:spPr>
      </p:pic>
      <p:sp>
        <p:nvSpPr>
          <p:cNvPr id="2" name="Text Placeholder 1"/>
          <p:cNvSpPr>
            <a:spLocks noGrp="1"/>
          </p:cNvSpPr>
          <p:nvPr>
            <p:ph type="body" sz="quarter" idx="10"/>
          </p:nvPr>
        </p:nvSpPr>
        <p:spPr/>
        <p:txBody>
          <a:bodyPr/>
          <a:lstStyle/>
          <a:p>
            <a:r>
              <a:rPr lang="en-US" dirty="0"/>
              <a:t>High priest leaning on his staff during the Samaritan Passover</a:t>
            </a:r>
          </a:p>
        </p:txBody>
      </p:sp>
      <p:sp>
        <p:nvSpPr>
          <p:cNvPr id="3" name="Text Placeholder 2"/>
          <p:cNvSpPr>
            <a:spLocks noGrp="1"/>
          </p:cNvSpPr>
          <p:nvPr>
            <p:ph type="body" sz="quarter" idx="12"/>
          </p:nvPr>
        </p:nvSpPr>
        <p:spPr/>
        <p:txBody>
          <a:bodyPr/>
          <a:lstStyle/>
          <a:p>
            <a:r>
              <a:rPr lang="en-US" dirty="0"/>
              <a:t>7:14</a:t>
            </a:r>
          </a:p>
        </p:txBody>
      </p:sp>
      <p:sp>
        <p:nvSpPr>
          <p:cNvPr id="4" name="Title 3"/>
          <p:cNvSpPr>
            <a:spLocks noGrp="1"/>
          </p:cNvSpPr>
          <p:nvPr>
            <p:ph type="title"/>
          </p:nvPr>
        </p:nvSpPr>
        <p:spPr/>
        <p:txBody>
          <a:bodyPr/>
          <a:lstStyle/>
          <a:p>
            <a:r>
              <a:rPr lang="en-US" dirty="0"/>
              <a:t>When he commits iniquity, I will discipline him with the rod of men, and with stripes</a:t>
            </a:r>
          </a:p>
        </p:txBody>
      </p:sp>
    </p:spTree>
    <p:extLst>
      <p:ext uri="{BB962C8B-B14F-4D97-AF65-F5344CB8AC3E}">
        <p14:creationId xmlns:p14="http://schemas.microsoft.com/office/powerpoint/2010/main" val="261866999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oman threshing with flail, mat0523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Woman threshing with a flail</a:t>
            </a:r>
          </a:p>
        </p:txBody>
      </p:sp>
      <p:sp>
        <p:nvSpPr>
          <p:cNvPr id="3" name="Text Placeholder 2"/>
          <p:cNvSpPr>
            <a:spLocks noGrp="1"/>
          </p:cNvSpPr>
          <p:nvPr>
            <p:ph type="body" sz="quarter" idx="12"/>
          </p:nvPr>
        </p:nvSpPr>
        <p:spPr/>
        <p:txBody>
          <a:bodyPr/>
          <a:lstStyle/>
          <a:p>
            <a:r>
              <a:rPr lang="en-US" dirty="0"/>
              <a:t>7:14</a:t>
            </a:r>
          </a:p>
        </p:txBody>
      </p:sp>
      <p:sp>
        <p:nvSpPr>
          <p:cNvPr id="4" name="Title 3"/>
          <p:cNvSpPr>
            <a:spLocks noGrp="1"/>
          </p:cNvSpPr>
          <p:nvPr>
            <p:ph type="title"/>
          </p:nvPr>
        </p:nvSpPr>
        <p:spPr/>
        <p:txBody>
          <a:bodyPr/>
          <a:lstStyle/>
          <a:p>
            <a:r>
              <a:rPr lang="en-US" dirty="0"/>
              <a:t>When he commits iniquity, I will discipline him with the rod of men, and with stripes</a:t>
            </a:r>
          </a:p>
        </p:txBody>
      </p:sp>
    </p:spTree>
    <p:extLst>
      <p:ext uri="{BB962C8B-B14F-4D97-AF65-F5344CB8AC3E}">
        <p14:creationId xmlns:p14="http://schemas.microsoft.com/office/powerpoint/2010/main" val="146265641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“Village of Saul Mental Health Center” sign in Jerusalem</a:t>
            </a:r>
          </a:p>
        </p:txBody>
      </p:sp>
      <p:sp>
        <p:nvSpPr>
          <p:cNvPr id="3" name="Text Placeholder 2"/>
          <p:cNvSpPr>
            <a:spLocks noGrp="1"/>
          </p:cNvSpPr>
          <p:nvPr>
            <p:ph type="body" sz="quarter" idx="12"/>
          </p:nvPr>
        </p:nvSpPr>
        <p:spPr/>
        <p:txBody>
          <a:bodyPr/>
          <a:lstStyle/>
          <a:p>
            <a:r>
              <a:rPr lang="en-US" dirty="0"/>
              <a:t>7:15</a:t>
            </a:r>
          </a:p>
        </p:txBody>
      </p:sp>
      <p:sp>
        <p:nvSpPr>
          <p:cNvPr id="4" name="Title 3"/>
          <p:cNvSpPr>
            <a:spLocks noGrp="1"/>
          </p:cNvSpPr>
          <p:nvPr>
            <p:ph type="title"/>
          </p:nvPr>
        </p:nvSpPr>
        <p:spPr/>
        <p:txBody>
          <a:bodyPr/>
          <a:lstStyle/>
          <a:p>
            <a:r>
              <a:rPr lang="en-US" dirty="0"/>
              <a:t>My lovingkindness will not depart from him, as I took it from Saul, whom I removed</a:t>
            </a:r>
          </a:p>
        </p:txBody>
      </p:sp>
      <p:pic>
        <p:nvPicPr>
          <p:cNvPr id="5" name="Picture 4" descr="Village of Saul Mental Health Center sign in Jerusalem, tb11120696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17130270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sus Christ, Son of God, Romans 1,4, sign at Garden Tomb, tb0517031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“Jesus Christ . . . Son of God” sign at the Garden Tomb</a:t>
            </a:r>
          </a:p>
        </p:txBody>
      </p:sp>
      <p:sp>
        <p:nvSpPr>
          <p:cNvPr id="3" name="Text Placeholder 2"/>
          <p:cNvSpPr>
            <a:spLocks noGrp="1"/>
          </p:cNvSpPr>
          <p:nvPr>
            <p:ph type="body" sz="quarter" idx="12"/>
          </p:nvPr>
        </p:nvSpPr>
        <p:spPr/>
        <p:txBody>
          <a:bodyPr/>
          <a:lstStyle/>
          <a:p>
            <a:r>
              <a:rPr lang="en-US" dirty="0"/>
              <a:t>7:16</a:t>
            </a:r>
          </a:p>
        </p:txBody>
      </p:sp>
      <p:sp>
        <p:nvSpPr>
          <p:cNvPr id="4" name="Title 3"/>
          <p:cNvSpPr>
            <a:spLocks noGrp="1"/>
          </p:cNvSpPr>
          <p:nvPr>
            <p:ph type="title"/>
          </p:nvPr>
        </p:nvSpPr>
        <p:spPr/>
        <p:txBody>
          <a:bodyPr/>
          <a:lstStyle/>
          <a:p>
            <a:r>
              <a:rPr lang="en-US" dirty="0"/>
              <a:t>Your house and your kingdom will endure before Me forever</a:t>
            </a:r>
          </a:p>
        </p:txBody>
      </p:sp>
    </p:spTree>
    <p:extLst>
      <p:ext uri="{BB962C8B-B14F-4D97-AF65-F5344CB8AC3E}">
        <p14:creationId xmlns:p14="http://schemas.microsoft.com/office/powerpoint/2010/main" val="29824102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athan the Prophet street sign in Jerusalem, tb09190204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“Nathan the Prophet Street” sign in Jerusalem</a:t>
            </a:r>
          </a:p>
        </p:txBody>
      </p:sp>
      <p:sp>
        <p:nvSpPr>
          <p:cNvPr id="3" name="Text Placeholder 2"/>
          <p:cNvSpPr>
            <a:spLocks noGrp="1"/>
          </p:cNvSpPr>
          <p:nvPr>
            <p:ph type="body" sz="quarter" idx="12"/>
          </p:nvPr>
        </p:nvSpPr>
        <p:spPr/>
        <p:txBody>
          <a:bodyPr/>
          <a:lstStyle/>
          <a:p>
            <a:r>
              <a:rPr lang="en-US" dirty="0"/>
              <a:t>7:17</a:t>
            </a:r>
          </a:p>
        </p:txBody>
      </p:sp>
      <p:sp>
        <p:nvSpPr>
          <p:cNvPr id="4" name="Title 3"/>
          <p:cNvSpPr>
            <a:spLocks noGrp="1"/>
          </p:cNvSpPr>
          <p:nvPr>
            <p:ph type="title"/>
          </p:nvPr>
        </p:nvSpPr>
        <p:spPr/>
        <p:txBody>
          <a:bodyPr/>
          <a:lstStyle/>
          <a:p>
            <a:r>
              <a:rPr lang="en-US" dirty="0"/>
              <a:t>So Nathan spoke to David according to all these words and this vision</a:t>
            </a:r>
          </a:p>
        </p:txBody>
      </p:sp>
    </p:spTree>
    <p:extLst>
      <p:ext uri="{BB962C8B-B14F-4D97-AF65-F5344CB8AC3E}">
        <p14:creationId xmlns:p14="http://schemas.microsoft.com/office/powerpoint/2010/main" val="29397647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Bedouin tent made of goat and sheep hair</a:t>
            </a:r>
          </a:p>
        </p:txBody>
      </p:sp>
      <p:sp>
        <p:nvSpPr>
          <p:cNvPr id="3" name="Text Placeholder 2"/>
          <p:cNvSpPr>
            <a:spLocks noGrp="1"/>
          </p:cNvSpPr>
          <p:nvPr>
            <p:ph type="body" sz="quarter" idx="12"/>
          </p:nvPr>
        </p:nvSpPr>
        <p:spPr/>
        <p:txBody>
          <a:bodyPr/>
          <a:lstStyle/>
          <a:p>
            <a:r>
              <a:rPr lang="en-US" dirty="0"/>
              <a:t>7:18</a:t>
            </a:r>
          </a:p>
        </p:txBody>
      </p:sp>
      <p:sp>
        <p:nvSpPr>
          <p:cNvPr id="4" name="Title 3"/>
          <p:cNvSpPr>
            <a:spLocks noGrp="1"/>
          </p:cNvSpPr>
          <p:nvPr>
            <p:ph type="title"/>
          </p:nvPr>
        </p:nvSpPr>
        <p:spPr/>
        <p:txBody>
          <a:bodyPr/>
          <a:lstStyle/>
          <a:p>
            <a:r>
              <a:rPr lang="en-US" dirty="0"/>
              <a:t>Then David the king went in and sat before Yahweh</a:t>
            </a:r>
          </a:p>
        </p:txBody>
      </p:sp>
      <p:sp>
        <p:nvSpPr>
          <p:cNvPr id="7" name="TextBox 6"/>
          <p:cNvSpPr txBox="1"/>
          <p:nvPr/>
        </p:nvSpPr>
        <p:spPr>
          <a:xfrm>
            <a:off x="304800" y="762000"/>
            <a:ext cx="2209800"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dirty="0"/>
              <a:t>Second use of this object (see also slide 46). -CU</a:t>
            </a:r>
          </a:p>
        </p:txBody>
      </p:sp>
      <p:pic>
        <p:nvPicPr>
          <p:cNvPr id="6146" name="Picture 2" descr="C:\Users\Kris\Documents\Bolen\04 0Adds 2012\61 UAE\Museums\UAE Heritage Village\Bedouin tent made of goat and sheep hair, tb051017145.jpg"/>
          <p:cNvPicPr>
            <a:picLocks noChangeAspect="1" noChangeArrowheads="1"/>
          </p:cNvPicPr>
          <p:nvPr/>
        </p:nvPicPr>
        <p:blipFill rotWithShape="1">
          <a:blip r:embed="rId3">
            <a:extLst>
              <a:ext uri="{28A0092B-C50C-407E-A947-70E740481C1C}">
                <a14:useLocalDpi xmlns:a14="http://schemas.microsoft.com/office/drawing/2010/main" val="0"/>
              </a:ext>
            </a:extLst>
          </a:blip>
          <a:srcRect l="833"/>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73459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1b PLBL, PCB size\05 Negev and the Wilderness\Tabernacle Model\Tabernacle model Ark of the Covenant in Holy of Holies, tb052208375.jpg"/>
          <p:cNvPicPr>
            <a:picLocks noChangeAspect="1" noChangeArrowheads="1"/>
          </p:cNvPicPr>
          <p:nvPr/>
        </p:nvPicPr>
        <p:blipFill rotWithShape="1">
          <a:blip r:embed="rId3">
            <a:extLs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7:18</a:t>
            </a:r>
          </a:p>
        </p:txBody>
      </p:sp>
      <p:sp>
        <p:nvSpPr>
          <p:cNvPr id="4" name="Title 3"/>
          <p:cNvSpPr>
            <a:spLocks noGrp="1"/>
          </p:cNvSpPr>
          <p:nvPr>
            <p:ph type="title"/>
          </p:nvPr>
        </p:nvSpPr>
        <p:spPr/>
        <p:txBody>
          <a:bodyPr/>
          <a:lstStyle/>
          <a:p>
            <a:r>
              <a:rPr lang="en-US" dirty="0"/>
              <a:t>Then David the king went in and sat before Yahweh</a:t>
            </a:r>
          </a:p>
        </p:txBody>
      </p:sp>
    </p:spTree>
    <p:extLst>
      <p:ext uri="{BB962C8B-B14F-4D97-AF65-F5344CB8AC3E}">
        <p14:creationId xmlns:p14="http://schemas.microsoft.com/office/powerpoint/2010/main" val="150956603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artifact, building, brick, stone&#10;&#10;Description automatically generated">
            <a:extLst>
              <a:ext uri="{FF2B5EF4-FFF2-40B4-BE49-F238E27FC236}">
                <a16:creationId xmlns:a16="http://schemas.microsoft.com/office/drawing/2014/main" id="{49076285-CD8A-4675-BB30-92F655A5EC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p:txBody>
          <a:bodyPr/>
          <a:lstStyle/>
          <a:p>
            <a:r>
              <a:rPr lang="en-US" dirty="0"/>
              <a:t>Bowing attendants, from Tell el-Amarna, reign of Akhenaten, circa 1350 BC</a:t>
            </a:r>
          </a:p>
        </p:txBody>
      </p:sp>
      <p:sp>
        <p:nvSpPr>
          <p:cNvPr id="3" name="Text Placeholder 2"/>
          <p:cNvSpPr>
            <a:spLocks noGrp="1"/>
          </p:cNvSpPr>
          <p:nvPr>
            <p:ph type="body" sz="quarter" idx="12"/>
          </p:nvPr>
        </p:nvSpPr>
        <p:spPr/>
        <p:txBody>
          <a:bodyPr/>
          <a:lstStyle/>
          <a:p>
            <a:r>
              <a:rPr lang="en-US" dirty="0"/>
              <a:t>7:18</a:t>
            </a:r>
          </a:p>
        </p:txBody>
      </p:sp>
      <p:sp>
        <p:nvSpPr>
          <p:cNvPr id="4" name="Title 3"/>
          <p:cNvSpPr>
            <a:spLocks noGrp="1"/>
          </p:cNvSpPr>
          <p:nvPr>
            <p:ph type="title"/>
          </p:nvPr>
        </p:nvSpPr>
        <p:spPr/>
        <p:txBody>
          <a:bodyPr/>
          <a:lstStyle/>
          <a:p>
            <a:r>
              <a:rPr lang="en-US" dirty="0"/>
              <a:t>And he said, “Who am I, O Lord Yahweh, and what is my house?”</a:t>
            </a:r>
          </a:p>
        </p:txBody>
      </p:sp>
    </p:spTree>
    <p:extLst>
      <p:ext uri="{BB962C8B-B14F-4D97-AF65-F5344CB8AC3E}">
        <p14:creationId xmlns:p14="http://schemas.microsoft.com/office/powerpoint/2010/main" val="71928274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Eye from a statue of a deity at a temple in Nimrud, circa 600 BC</a:t>
            </a:r>
          </a:p>
        </p:txBody>
      </p:sp>
      <p:sp>
        <p:nvSpPr>
          <p:cNvPr id="3" name="Text Placeholder 2"/>
          <p:cNvSpPr>
            <a:spLocks noGrp="1"/>
          </p:cNvSpPr>
          <p:nvPr>
            <p:ph type="body" sz="quarter" idx="12"/>
          </p:nvPr>
        </p:nvSpPr>
        <p:spPr/>
        <p:txBody>
          <a:bodyPr/>
          <a:lstStyle/>
          <a:p>
            <a:r>
              <a:rPr lang="en-US" dirty="0"/>
              <a:t>7:19</a:t>
            </a:r>
          </a:p>
        </p:txBody>
      </p:sp>
      <p:sp>
        <p:nvSpPr>
          <p:cNvPr id="4" name="Title 3"/>
          <p:cNvSpPr>
            <a:spLocks noGrp="1"/>
          </p:cNvSpPr>
          <p:nvPr>
            <p:ph type="title"/>
          </p:nvPr>
        </p:nvSpPr>
        <p:spPr/>
        <p:txBody>
          <a:bodyPr/>
          <a:lstStyle/>
          <a:p>
            <a:r>
              <a:rPr lang="en-US" dirty="0"/>
              <a:t>But this was only a small thing in Your eyes, O Lord Yahweh</a:t>
            </a:r>
          </a:p>
        </p:txBody>
      </p:sp>
      <p:pic>
        <p:nvPicPr>
          <p:cNvPr id="6" name="Picture 5" descr="Nimrud, temples, inlay eyes of deities, adr090506786.jpg"/>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b="7933"/>
          <a:stretch/>
        </p:blipFill>
        <p:spPr>
          <a:xfrm>
            <a:off x="0" y="634016"/>
            <a:ext cx="9144000" cy="5589969"/>
          </a:xfrm>
          <a:prstGeom prst="rect">
            <a:avLst/>
          </a:prstGeom>
        </p:spPr>
      </p:pic>
    </p:spTree>
    <p:extLst>
      <p:ext uri="{BB962C8B-B14F-4D97-AF65-F5344CB8AC3E}">
        <p14:creationId xmlns:p14="http://schemas.microsoft.com/office/powerpoint/2010/main" val="145460058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ece of stone&#10;&#10;Description automatically generated">
            <a:extLst>
              <a:ext uri="{FF2B5EF4-FFF2-40B4-BE49-F238E27FC236}">
                <a16:creationId xmlns:a16="http://schemas.microsoft.com/office/drawing/2014/main" id="{F3B4F96C-58D5-4D9E-B398-2503C722C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2" name="Text Placeholder 1"/>
          <p:cNvSpPr>
            <a:spLocks noGrp="1"/>
          </p:cNvSpPr>
          <p:nvPr>
            <p:ph type="body" sz="quarter" idx="10"/>
          </p:nvPr>
        </p:nvSpPr>
        <p:spPr/>
        <p:txBody>
          <a:bodyPr/>
          <a:lstStyle/>
          <a:p>
            <a:r>
              <a:rPr lang="en-US" dirty="0"/>
              <a:t>Tel Dan Stele, Aramaic inscription with the earliest known mention of David, 9th century BC</a:t>
            </a:r>
          </a:p>
        </p:txBody>
      </p:sp>
      <p:sp>
        <p:nvSpPr>
          <p:cNvPr id="3" name="Text Placeholder 2"/>
          <p:cNvSpPr>
            <a:spLocks noGrp="1"/>
          </p:cNvSpPr>
          <p:nvPr>
            <p:ph type="body" sz="quarter" idx="12"/>
          </p:nvPr>
        </p:nvSpPr>
        <p:spPr/>
        <p:txBody>
          <a:bodyPr/>
          <a:lstStyle/>
          <a:p>
            <a:r>
              <a:rPr lang="en-US" dirty="0"/>
              <a:t>7:19</a:t>
            </a:r>
          </a:p>
        </p:txBody>
      </p:sp>
      <p:sp>
        <p:nvSpPr>
          <p:cNvPr id="4" name="Title 3"/>
          <p:cNvSpPr>
            <a:spLocks noGrp="1"/>
          </p:cNvSpPr>
          <p:nvPr>
            <p:ph type="title"/>
          </p:nvPr>
        </p:nvSpPr>
        <p:spPr/>
        <p:txBody>
          <a:bodyPr/>
          <a:lstStyle/>
          <a:p>
            <a:r>
              <a:rPr lang="en-US" dirty="0"/>
              <a:t>For You have spoken also of Your servant’s house regarding the distant future</a:t>
            </a:r>
          </a:p>
        </p:txBody>
      </p:sp>
    </p:spTree>
    <p:extLst>
      <p:ext uri="{BB962C8B-B14F-4D97-AF65-F5344CB8AC3E}">
        <p14:creationId xmlns:p14="http://schemas.microsoft.com/office/powerpoint/2010/main" val="1541074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ood&#10;&#10;Description automatically generated">
            <a:extLst>
              <a:ext uri="{FF2B5EF4-FFF2-40B4-BE49-F238E27FC236}">
                <a16:creationId xmlns:a16="http://schemas.microsoft.com/office/drawing/2014/main" id="{C411D422-4DB2-4CED-8579-286F5060C25A}"/>
              </a:ext>
            </a:extLst>
          </p:cNvPr>
          <p:cNvPicPr>
            <a:picLocks noChangeAspect="1"/>
          </p:cNvPicPr>
          <p:nvPr/>
        </p:nvPicPr>
        <p:blipFill rotWithShape="1">
          <a:blip r:embed="rId3">
            <a:extLst>
              <a:ext uri="{28A0092B-C50C-407E-A947-70E740481C1C}">
                <a14:useLocalDpi xmlns:a14="http://schemas.microsoft.com/office/drawing/2010/main" val="0"/>
              </a:ext>
            </a:extLst>
          </a:blip>
          <a:srcRect l="1692" r="1929"/>
          <a:stretch/>
        </p:blipFill>
        <p:spPr>
          <a:xfrm>
            <a:off x="0" y="357518"/>
            <a:ext cx="9144000" cy="6157582"/>
          </a:xfrm>
          <a:prstGeom prst="rect">
            <a:avLst/>
          </a:prstGeom>
        </p:spPr>
      </p:pic>
      <p:sp>
        <p:nvSpPr>
          <p:cNvPr id="2" name="Text Placeholder 1"/>
          <p:cNvSpPr>
            <a:spLocks noGrp="1"/>
          </p:cNvSpPr>
          <p:nvPr>
            <p:ph type="body" sz="quarter" idx="10"/>
          </p:nvPr>
        </p:nvSpPr>
        <p:spPr/>
        <p:txBody>
          <a:bodyPr/>
          <a:lstStyle/>
          <a:p>
            <a:r>
              <a:rPr lang="en-US" dirty="0"/>
              <a:t>Faces of Egyptian enemies, from the Temple of Mentuhotep II at </a:t>
            </a:r>
            <a:r>
              <a:rPr lang="en-US" dirty="0" err="1"/>
              <a:t>Deir</a:t>
            </a:r>
            <a:r>
              <a:rPr lang="en-US" dirty="0"/>
              <a:t> el-</a:t>
            </a:r>
            <a:r>
              <a:rPr lang="en-US" dirty="0" err="1"/>
              <a:t>Bahari</a:t>
            </a:r>
            <a:r>
              <a:rPr lang="en-US" dirty="0"/>
              <a:t>, circa 2000 BC</a:t>
            </a:r>
          </a:p>
        </p:txBody>
      </p:sp>
      <p:sp>
        <p:nvSpPr>
          <p:cNvPr id="3" name="Text Placeholder 2"/>
          <p:cNvSpPr>
            <a:spLocks noGrp="1"/>
          </p:cNvSpPr>
          <p:nvPr>
            <p:ph type="body" sz="quarter" idx="12"/>
          </p:nvPr>
        </p:nvSpPr>
        <p:spPr/>
        <p:txBody>
          <a:bodyPr/>
          <a:lstStyle/>
          <a:p>
            <a:r>
              <a:rPr lang="fi-FI" dirty="0"/>
              <a:t>7:1</a:t>
            </a:r>
            <a:endParaRPr lang="en-US" dirty="0"/>
          </a:p>
        </p:txBody>
      </p:sp>
      <p:sp>
        <p:nvSpPr>
          <p:cNvPr id="4" name="Title 3"/>
          <p:cNvSpPr>
            <a:spLocks noGrp="1"/>
          </p:cNvSpPr>
          <p:nvPr>
            <p:ph type="title"/>
          </p:nvPr>
        </p:nvSpPr>
        <p:spPr/>
        <p:txBody>
          <a:bodyPr/>
          <a:lstStyle/>
          <a:p>
            <a:r>
              <a:rPr lang="en-US" dirty="0"/>
              <a:t>When the king lived in his house, and Yahweh had given him rest from all his enemies</a:t>
            </a:r>
          </a:p>
        </p:txBody>
      </p:sp>
    </p:spTree>
    <p:extLst>
      <p:ext uri="{BB962C8B-B14F-4D97-AF65-F5344CB8AC3E}">
        <p14:creationId xmlns:p14="http://schemas.microsoft.com/office/powerpoint/2010/main" val="324476656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David Residence” sign in Jerusalem</a:t>
            </a:r>
          </a:p>
        </p:txBody>
      </p:sp>
      <p:sp>
        <p:nvSpPr>
          <p:cNvPr id="3" name="Text Placeholder 2"/>
          <p:cNvSpPr>
            <a:spLocks noGrp="1"/>
          </p:cNvSpPr>
          <p:nvPr>
            <p:ph type="body" sz="quarter" idx="12"/>
          </p:nvPr>
        </p:nvSpPr>
        <p:spPr/>
        <p:txBody>
          <a:bodyPr/>
          <a:lstStyle/>
          <a:p>
            <a:r>
              <a:rPr lang="en-US" dirty="0"/>
              <a:t>7:19</a:t>
            </a:r>
          </a:p>
        </p:txBody>
      </p:sp>
      <p:sp>
        <p:nvSpPr>
          <p:cNvPr id="4" name="Title 3"/>
          <p:cNvSpPr>
            <a:spLocks noGrp="1"/>
          </p:cNvSpPr>
          <p:nvPr>
            <p:ph type="title"/>
          </p:nvPr>
        </p:nvSpPr>
        <p:spPr/>
        <p:txBody>
          <a:bodyPr/>
          <a:lstStyle/>
          <a:p>
            <a:r>
              <a:rPr lang="en-US" dirty="0"/>
              <a:t>For You have spoken also of Your servant’s house regarding the distant future</a:t>
            </a:r>
          </a:p>
        </p:txBody>
      </p:sp>
      <p:pic>
        <p:nvPicPr>
          <p:cNvPr id="5" name="Picture 4" descr="King David Residence sign in Jerusalem, tb0103127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8207652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AB61D8BB-BEB7-4D52-A106-080AE44EC5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308"/>
            <a:ext cx="9144000" cy="6510528"/>
          </a:xfrm>
          <a:prstGeom prst="rect">
            <a:avLst/>
          </a:prstGeom>
        </p:spPr>
      </p:pic>
      <p:sp>
        <p:nvSpPr>
          <p:cNvPr id="2" name="Text Placeholder 1"/>
          <p:cNvSpPr>
            <a:spLocks noGrp="1"/>
          </p:cNvSpPr>
          <p:nvPr>
            <p:ph type="body" sz="quarter" idx="10"/>
          </p:nvPr>
        </p:nvSpPr>
        <p:spPr/>
        <p:txBody>
          <a:bodyPr/>
          <a:lstStyle/>
          <a:p>
            <a:r>
              <a:rPr lang="en-US" dirty="0"/>
              <a:t>Bowing courtiers kissing the ground, from Tell el-Amarna, reign of Akhenaten, 14th century BC</a:t>
            </a:r>
          </a:p>
        </p:txBody>
      </p:sp>
      <p:sp>
        <p:nvSpPr>
          <p:cNvPr id="3" name="Text Placeholder 2"/>
          <p:cNvSpPr>
            <a:spLocks noGrp="1"/>
          </p:cNvSpPr>
          <p:nvPr>
            <p:ph type="body" sz="quarter" idx="12"/>
          </p:nvPr>
        </p:nvSpPr>
        <p:spPr/>
        <p:txBody>
          <a:bodyPr/>
          <a:lstStyle/>
          <a:p>
            <a:r>
              <a:rPr lang="en-US" dirty="0"/>
              <a:t>7:20</a:t>
            </a:r>
          </a:p>
        </p:txBody>
      </p:sp>
      <p:sp>
        <p:nvSpPr>
          <p:cNvPr id="4" name="Title 3"/>
          <p:cNvSpPr>
            <a:spLocks noGrp="1"/>
          </p:cNvSpPr>
          <p:nvPr>
            <p:ph type="title"/>
          </p:nvPr>
        </p:nvSpPr>
        <p:spPr/>
        <p:txBody>
          <a:bodyPr/>
          <a:lstStyle/>
          <a:p>
            <a:r>
              <a:rPr lang="en-US" dirty="0"/>
              <a:t>What more can your servant David say to you? For you know your servant, O Lord Yahweh!</a:t>
            </a:r>
          </a:p>
        </p:txBody>
      </p:sp>
    </p:spTree>
    <p:extLst>
      <p:ext uri="{BB962C8B-B14F-4D97-AF65-F5344CB8AC3E}">
        <p14:creationId xmlns:p14="http://schemas.microsoft.com/office/powerpoint/2010/main" val="31091115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Isaiah 2:3 on the Great Isaiah Scroll </a:t>
            </a:r>
          </a:p>
        </p:txBody>
      </p:sp>
      <p:sp>
        <p:nvSpPr>
          <p:cNvPr id="3" name="Text Placeholder 2"/>
          <p:cNvSpPr>
            <a:spLocks noGrp="1"/>
          </p:cNvSpPr>
          <p:nvPr>
            <p:ph type="body" sz="quarter" idx="12"/>
          </p:nvPr>
        </p:nvSpPr>
        <p:spPr/>
        <p:txBody>
          <a:bodyPr/>
          <a:lstStyle/>
          <a:p>
            <a:r>
              <a:rPr lang="en-US" dirty="0"/>
              <a:t>7:21</a:t>
            </a:r>
          </a:p>
        </p:txBody>
      </p:sp>
      <p:sp>
        <p:nvSpPr>
          <p:cNvPr id="4" name="Title 3"/>
          <p:cNvSpPr>
            <a:spLocks noGrp="1"/>
          </p:cNvSpPr>
          <p:nvPr>
            <p:ph type="title"/>
          </p:nvPr>
        </p:nvSpPr>
        <p:spPr/>
        <p:txBody>
          <a:bodyPr/>
          <a:lstStyle/>
          <a:p>
            <a:r>
              <a:rPr lang="en-US" dirty="0"/>
              <a:t>For Your word’s sake, and according to Your own heart, You have brought about all this greatness</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833"/>
          <a:stretch/>
        </p:blipFill>
        <p:spPr>
          <a:xfrm>
            <a:off x="-1" y="369332"/>
            <a:ext cx="9144001" cy="6150340"/>
          </a:xfrm>
          <a:prstGeom prst="rect">
            <a:avLst/>
          </a:prstGeom>
        </p:spPr>
      </p:pic>
      <p:sp>
        <p:nvSpPr>
          <p:cNvPr id="8" name="Rectangle 7"/>
          <p:cNvSpPr/>
          <p:nvPr/>
        </p:nvSpPr>
        <p:spPr>
          <a:xfrm>
            <a:off x="1371600" y="2133600"/>
            <a:ext cx="6019800" cy="1600200"/>
          </a:xfrm>
          <a:prstGeom prst="rect">
            <a:avLst/>
          </a:prstGeom>
          <a:noFill/>
          <a:ln w="22225">
            <a:solidFill>
              <a:schemeClr val="tx1"/>
            </a:solidFill>
          </a:ln>
          <a:effectLst>
            <a:glow rad="50800">
              <a:schemeClr val="bg1">
                <a:alpha val="6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 Box 7"/>
          <p:cNvSpPr txBox="1">
            <a:spLocks noChangeArrowheads="1"/>
          </p:cNvSpPr>
          <p:nvPr/>
        </p:nvSpPr>
        <p:spPr bwMode="auto">
          <a:xfrm>
            <a:off x="1371599" y="3974344"/>
            <a:ext cx="6019801" cy="1631216"/>
          </a:xfrm>
          <a:prstGeom prst="rect">
            <a:avLst/>
          </a:prstGeom>
          <a:noFill/>
          <a:ln w="9525">
            <a:noFill/>
            <a:miter lim="800000"/>
            <a:headEnd/>
            <a:tailEnd/>
          </a:ln>
          <a:effectLst/>
        </p:spPr>
        <p:txBody>
          <a:bodyPr wrap="square">
            <a:spAutoFit/>
          </a:bodyPr>
          <a:lstStyle/>
          <a:p>
            <a:pPr lvl="0">
              <a:defRPr/>
            </a:pPr>
            <a:r>
              <a:rPr lang="en-US" sz="2000" kern="0" dirty="0">
                <a:solidFill>
                  <a:srgbClr val="FFFFFF"/>
                </a:solidFill>
                <a:effectLst>
                  <a:glow rad="76200">
                    <a:srgbClr val="000000">
                      <a:alpha val="60000"/>
                    </a:srgbClr>
                  </a:glow>
                </a:effectLst>
                <a:latin typeface="Calibri" pitchFamily="34" charset="0"/>
                <a:cs typeface="Calibri" pitchFamily="34" charset="0"/>
              </a:rPr>
              <a:t>“And many people will go and say, ‘Come, let us go up to the mountain of Yahweh, to the house of the God of Jacob. He will teach us His ways, and we will walk in His paths, for out of Zion will go forth the law, and the word of Yahweh from Jerusalem.’” </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125179456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Sunrise over Jerusalem</a:t>
            </a:r>
          </a:p>
        </p:txBody>
      </p:sp>
      <p:sp>
        <p:nvSpPr>
          <p:cNvPr id="3" name="Text Placeholder 2"/>
          <p:cNvSpPr>
            <a:spLocks noGrp="1"/>
          </p:cNvSpPr>
          <p:nvPr>
            <p:ph type="body" sz="quarter" idx="12"/>
          </p:nvPr>
        </p:nvSpPr>
        <p:spPr/>
        <p:txBody>
          <a:bodyPr/>
          <a:lstStyle/>
          <a:p>
            <a:r>
              <a:rPr lang="en-US" dirty="0"/>
              <a:t>7:22</a:t>
            </a:r>
          </a:p>
        </p:txBody>
      </p:sp>
      <p:sp>
        <p:nvSpPr>
          <p:cNvPr id="4" name="Title 3"/>
          <p:cNvSpPr>
            <a:spLocks noGrp="1"/>
          </p:cNvSpPr>
          <p:nvPr>
            <p:ph type="title"/>
          </p:nvPr>
        </p:nvSpPr>
        <p:spPr/>
        <p:txBody>
          <a:bodyPr/>
          <a:lstStyle/>
          <a:p>
            <a:r>
              <a:rPr lang="en-US" dirty="0"/>
              <a:t>You are great, O Lord Yahweh, for there is none like You</a:t>
            </a:r>
          </a:p>
        </p:txBody>
      </p:sp>
      <p:pic>
        <p:nvPicPr>
          <p:cNvPr id="3074" name="Picture 2" descr="C:\Users\Kris\Documents\Bolen\01b PLBL, PCB size\03 Jerusalem\Views of Jerusalem\Sunrise over Jerusalem, tb03160557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40000"/>
                    </a14:imgEffect>
                  </a14:imgLayer>
                </a14:imgProps>
              </a:ex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13028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Fields near Tell el-Dab’a</a:t>
            </a:r>
          </a:p>
        </p:txBody>
      </p:sp>
      <p:sp>
        <p:nvSpPr>
          <p:cNvPr id="3" name="Text Placeholder 2"/>
          <p:cNvSpPr>
            <a:spLocks noGrp="1"/>
          </p:cNvSpPr>
          <p:nvPr>
            <p:ph type="body" sz="quarter" idx="12"/>
          </p:nvPr>
        </p:nvSpPr>
        <p:spPr/>
        <p:txBody>
          <a:bodyPr/>
          <a:lstStyle/>
          <a:p>
            <a:r>
              <a:rPr lang="en-US" dirty="0"/>
              <a:t>7:23</a:t>
            </a:r>
          </a:p>
        </p:txBody>
      </p:sp>
      <p:sp>
        <p:nvSpPr>
          <p:cNvPr id="4" name="Title 3"/>
          <p:cNvSpPr>
            <a:spLocks noGrp="1"/>
          </p:cNvSpPr>
          <p:nvPr>
            <p:ph type="title"/>
          </p:nvPr>
        </p:nvSpPr>
        <p:spPr/>
        <p:txBody>
          <a:bodyPr/>
          <a:lstStyle/>
          <a:p>
            <a:r>
              <a:rPr lang="en-US" dirty="0"/>
              <a:t>What nation is like Israel, whom You redeemed for Yourself out of Egypt?</a:t>
            </a:r>
          </a:p>
        </p:txBody>
      </p:sp>
      <p:pic>
        <p:nvPicPr>
          <p:cNvPr id="5" name="Picture 4" descr="Fields near Tell el-Daba, tb010605761.jpg"/>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Tree>
    <p:extLst>
      <p:ext uri="{BB962C8B-B14F-4D97-AF65-F5344CB8AC3E}">
        <p14:creationId xmlns:p14="http://schemas.microsoft.com/office/powerpoint/2010/main" val="207464294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2 HVHL\45 Egypt and Sinai\Giza Pyramids\Giza, second pyramid from summit of Great Pyramid, mat01500.jpg"/>
          <p:cNvPicPr>
            <a:picLocks noChangeAspect="1" noChangeArrowheads="1"/>
          </p:cNvPicPr>
          <p:nvPr/>
        </p:nvPicPr>
        <p:blipFill rotWithShape="1">
          <a:blip r:embed="rId3">
            <a:extLst>
              <a:ext uri="{28A0092B-C50C-407E-A947-70E740481C1C}">
                <a14:useLocalDpi xmlns:a14="http://schemas.microsoft.com/office/drawing/2010/main" val="0"/>
              </a:ext>
            </a:extLst>
          </a:blip>
          <a:srcRect t="18017" b="6983"/>
          <a:stretch/>
        </p:blipFill>
        <p:spPr bwMode="auto">
          <a:xfrm>
            <a:off x="1266825" y="0"/>
            <a:ext cx="66103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Second pyramid from the summit of the Great Pyramid, at Giza, circa 1910</a:t>
            </a:r>
          </a:p>
        </p:txBody>
      </p:sp>
      <p:sp>
        <p:nvSpPr>
          <p:cNvPr id="3" name="Text Placeholder 2"/>
          <p:cNvSpPr>
            <a:spLocks noGrp="1"/>
          </p:cNvSpPr>
          <p:nvPr>
            <p:ph type="body" sz="quarter" idx="12"/>
          </p:nvPr>
        </p:nvSpPr>
        <p:spPr/>
        <p:txBody>
          <a:bodyPr/>
          <a:lstStyle/>
          <a:p>
            <a:r>
              <a:rPr lang="en-US" dirty="0"/>
              <a:t>7:23</a:t>
            </a:r>
          </a:p>
        </p:txBody>
      </p:sp>
      <p:sp>
        <p:nvSpPr>
          <p:cNvPr id="4" name="Title 3"/>
          <p:cNvSpPr>
            <a:spLocks noGrp="1"/>
          </p:cNvSpPr>
          <p:nvPr>
            <p:ph type="title"/>
          </p:nvPr>
        </p:nvSpPr>
        <p:spPr/>
        <p:txBody>
          <a:bodyPr/>
          <a:lstStyle/>
          <a:p>
            <a:r>
              <a:rPr lang="en-US" dirty="0"/>
              <a:t>What nation is like Israel, whom You redeemed for Yourself out of Egypt?</a:t>
            </a:r>
          </a:p>
        </p:txBody>
      </p:sp>
    </p:spTree>
    <p:extLst>
      <p:ext uri="{BB962C8B-B14F-4D97-AF65-F5344CB8AC3E}">
        <p14:creationId xmlns:p14="http://schemas.microsoft.com/office/powerpoint/2010/main" val="357801531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Colossi of Memnon at the temple of Amenhotep III, Thebes, Egypt, circa 1350 BC</a:t>
            </a:r>
          </a:p>
        </p:txBody>
      </p:sp>
      <p:sp>
        <p:nvSpPr>
          <p:cNvPr id="3" name="Text Placeholder 2"/>
          <p:cNvSpPr>
            <a:spLocks noGrp="1"/>
          </p:cNvSpPr>
          <p:nvPr>
            <p:ph type="body" sz="quarter" idx="12"/>
          </p:nvPr>
        </p:nvSpPr>
        <p:spPr/>
        <p:txBody>
          <a:bodyPr/>
          <a:lstStyle/>
          <a:p>
            <a:r>
              <a:rPr lang="en-US" dirty="0"/>
              <a:t>7:23</a:t>
            </a:r>
          </a:p>
        </p:txBody>
      </p:sp>
      <p:sp>
        <p:nvSpPr>
          <p:cNvPr id="4" name="Title 3"/>
          <p:cNvSpPr>
            <a:spLocks noGrp="1"/>
          </p:cNvSpPr>
          <p:nvPr>
            <p:ph type="title"/>
          </p:nvPr>
        </p:nvSpPr>
        <p:spPr/>
        <p:txBody>
          <a:bodyPr/>
          <a:lstStyle/>
          <a:p>
            <a:r>
              <a:rPr lang="en-US" dirty="0"/>
              <a:t>What nation is like Israel, whom You redeemed for Yourself out of Egypt?</a:t>
            </a:r>
          </a:p>
        </p:txBody>
      </p:sp>
      <p:pic>
        <p:nvPicPr>
          <p:cNvPr id="7170" name="Picture 2" descr="C:\Users\Kris\Documents\Bolen\04 0Adds 2012\07 Egypt\Luxor-Thebes\Kom el-Hetan\Thebes, Kom el-Hetan, Amenhotep III temple, Colossi of Memnon at first pylon, adr1603226864.jpg"/>
          <p:cNvPicPr>
            <a:picLocks noChangeAspect="1" noChangeArrowheads="1"/>
          </p:cNvPicPr>
          <p:nvPr/>
        </p:nvPicPr>
        <p:blipFill rotWithShape="1">
          <a:blip r:embed="rId3">
            <a:extLst>
              <a:ext uri="{28A0092B-C50C-407E-A947-70E740481C1C}">
                <a14:useLocalDpi xmlns:a14="http://schemas.microsoft.com/office/drawing/2010/main" val="0"/>
              </a:ext>
            </a:extLst>
          </a:blip>
          <a:srcRect r="3955"/>
          <a:stretch/>
        </p:blipFill>
        <p:spPr bwMode="auto">
          <a:xfrm>
            <a:off x="-1" y="369333"/>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844001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that are standing in the snow&#10;&#10;Description automatically generated">
            <a:extLst>
              <a:ext uri="{FF2B5EF4-FFF2-40B4-BE49-F238E27FC236}">
                <a16:creationId xmlns:a16="http://schemas.microsoft.com/office/drawing/2014/main" id="{5755B356-25DA-497D-A6F3-2A21780EBF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9728"/>
            <a:ext cx="9144000" cy="6638544"/>
          </a:xfrm>
          <a:prstGeom prst="rect">
            <a:avLst/>
          </a:prstGeom>
        </p:spPr>
      </p:pic>
      <p:sp>
        <p:nvSpPr>
          <p:cNvPr id="2" name="Text Placeholder 1"/>
          <p:cNvSpPr>
            <a:spLocks noGrp="1"/>
          </p:cNvSpPr>
          <p:nvPr>
            <p:ph type="body" sz="quarter" idx="10"/>
          </p:nvPr>
        </p:nvSpPr>
        <p:spPr/>
        <p:txBody>
          <a:bodyPr/>
          <a:lstStyle/>
          <a:p>
            <a:r>
              <a:rPr lang="en-US" dirty="0"/>
              <a:t>Silver and copper figurines of gods, from </a:t>
            </a:r>
            <a:r>
              <a:rPr lang="en-US" dirty="0" err="1"/>
              <a:t>Nahariya</a:t>
            </a:r>
            <a:r>
              <a:rPr lang="en-US" dirty="0"/>
              <a:t>, 19th–17th centuries BC</a:t>
            </a:r>
          </a:p>
        </p:txBody>
      </p:sp>
      <p:sp>
        <p:nvSpPr>
          <p:cNvPr id="3" name="Text Placeholder 2"/>
          <p:cNvSpPr>
            <a:spLocks noGrp="1"/>
          </p:cNvSpPr>
          <p:nvPr>
            <p:ph type="body" sz="quarter" idx="12"/>
          </p:nvPr>
        </p:nvSpPr>
        <p:spPr/>
        <p:txBody>
          <a:bodyPr/>
          <a:lstStyle/>
          <a:p>
            <a:r>
              <a:rPr lang="en-US" dirty="0"/>
              <a:t>7:23</a:t>
            </a:r>
          </a:p>
        </p:txBody>
      </p:sp>
      <p:sp>
        <p:nvSpPr>
          <p:cNvPr id="4" name="Title 3"/>
          <p:cNvSpPr>
            <a:spLocks noGrp="1"/>
          </p:cNvSpPr>
          <p:nvPr>
            <p:ph type="title"/>
          </p:nvPr>
        </p:nvSpPr>
        <p:spPr/>
        <p:txBody>
          <a:bodyPr/>
          <a:lstStyle/>
          <a:p>
            <a:r>
              <a:rPr lang="en-US" dirty="0"/>
              <a:t>You redeemed them from the nations and their gods</a:t>
            </a:r>
          </a:p>
        </p:txBody>
      </p:sp>
    </p:spTree>
    <p:extLst>
      <p:ext uri="{BB962C8B-B14F-4D97-AF65-F5344CB8AC3E}">
        <p14:creationId xmlns:p14="http://schemas.microsoft.com/office/powerpoint/2010/main" val="159863223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PCB size\Louvre-pcb\Levant\Bronze statuette of Baal with lightning, from Ras Shamra-Ugarit, 14th-12th c BC, tb0927195213.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1112"/>
          <a:stretch/>
        </p:blipFill>
        <p:spPr bwMode="auto">
          <a:xfrm>
            <a:off x="2055019" y="0"/>
            <a:ext cx="5033962" cy="6781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statuette of the Canaanite god Baal, from Ugarit, circa 13th century BC</a:t>
            </a:r>
          </a:p>
        </p:txBody>
      </p:sp>
      <p:sp>
        <p:nvSpPr>
          <p:cNvPr id="3" name="Text Placeholder 2"/>
          <p:cNvSpPr>
            <a:spLocks noGrp="1"/>
          </p:cNvSpPr>
          <p:nvPr>
            <p:ph type="body" sz="quarter" idx="12"/>
          </p:nvPr>
        </p:nvSpPr>
        <p:spPr/>
        <p:txBody>
          <a:bodyPr/>
          <a:lstStyle/>
          <a:p>
            <a:r>
              <a:rPr lang="en-US" dirty="0"/>
              <a:t>7:23</a:t>
            </a:r>
          </a:p>
        </p:txBody>
      </p:sp>
      <p:sp>
        <p:nvSpPr>
          <p:cNvPr id="4" name="Title 3"/>
          <p:cNvSpPr>
            <a:spLocks noGrp="1"/>
          </p:cNvSpPr>
          <p:nvPr>
            <p:ph type="title"/>
          </p:nvPr>
        </p:nvSpPr>
        <p:spPr/>
        <p:txBody>
          <a:bodyPr/>
          <a:lstStyle/>
          <a:p>
            <a:r>
              <a:rPr lang="en-US" dirty="0"/>
              <a:t>You redeemed them from the nations and their gods</a:t>
            </a:r>
          </a:p>
        </p:txBody>
      </p:sp>
    </p:spTree>
    <p:extLst>
      <p:ext uri="{BB962C8B-B14F-4D97-AF65-F5344CB8AC3E}">
        <p14:creationId xmlns:p14="http://schemas.microsoft.com/office/powerpoint/2010/main" val="373505191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cup, sitting&#10;&#10;Description automatically generated">
            <a:extLst>
              <a:ext uri="{FF2B5EF4-FFF2-40B4-BE49-F238E27FC236}">
                <a16:creationId xmlns:a16="http://schemas.microsoft.com/office/drawing/2014/main" id="{BA607EE5-B335-49CC-BEB3-77F8B00D0DCF}"/>
              </a:ext>
            </a:extLst>
          </p:cNvPr>
          <p:cNvPicPr>
            <a:picLocks noChangeAspect="1"/>
          </p:cNvPicPr>
          <p:nvPr/>
        </p:nvPicPr>
        <p:blipFill rotWithShape="1">
          <a:blip r:embed="rId3">
            <a:extLst>
              <a:ext uri="{28A0092B-C50C-407E-A947-70E740481C1C}">
                <a14:useLocalDpi xmlns:a14="http://schemas.microsoft.com/office/drawing/2010/main" val="0"/>
              </a:ext>
            </a:extLst>
          </a:blip>
          <a:srcRect t="1859"/>
          <a:stretch/>
        </p:blipFill>
        <p:spPr>
          <a:xfrm>
            <a:off x="1615486" y="0"/>
            <a:ext cx="5913028" cy="6525262"/>
          </a:xfrm>
          <a:prstGeom prst="rect">
            <a:avLst/>
          </a:prstGeom>
        </p:spPr>
      </p:pic>
      <p:sp>
        <p:nvSpPr>
          <p:cNvPr id="2" name="Text Placeholder 1"/>
          <p:cNvSpPr>
            <a:spLocks noGrp="1"/>
          </p:cNvSpPr>
          <p:nvPr>
            <p:ph type="body" sz="quarter" idx="10"/>
          </p:nvPr>
        </p:nvSpPr>
        <p:spPr/>
        <p:txBody>
          <a:bodyPr/>
          <a:lstStyle/>
          <a:p>
            <a:r>
              <a:rPr lang="en-US" dirty="0"/>
              <a:t>Pendant with name of Osorkon II, family of Osiris, 9th century BC</a:t>
            </a:r>
          </a:p>
        </p:txBody>
      </p:sp>
      <p:sp>
        <p:nvSpPr>
          <p:cNvPr id="3" name="Text Placeholder 2"/>
          <p:cNvSpPr>
            <a:spLocks noGrp="1"/>
          </p:cNvSpPr>
          <p:nvPr>
            <p:ph type="body" sz="quarter" idx="12"/>
          </p:nvPr>
        </p:nvSpPr>
        <p:spPr/>
        <p:txBody>
          <a:bodyPr/>
          <a:lstStyle/>
          <a:p>
            <a:r>
              <a:rPr lang="en-US" dirty="0"/>
              <a:t>7:23</a:t>
            </a:r>
          </a:p>
        </p:txBody>
      </p:sp>
      <p:sp>
        <p:nvSpPr>
          <p:cNvPr id="4" name="Title 3"/>
          <p:cNvSpPr>
            <a:spLocks noGrp="1"/>
          </p:cNvSpPr>
          <p:nvPr>
            <p:ph type="title"/>
          </p:nvPr>
        </p:nvSpPr>
        <p:spPr/>
        <p:txBody>
          <a:bodyPr/>
          <a:lstStyle/>
          <a:p>
            <a:r>
              <a:rPr lang="en-US" dirty="0"/>
              <a:t>You redeemed them from the nations and their gods</a:t>
            </a:r>
          </a:p>
        </p:txBody>
      </p:sp>
    </p:spTree>
    <p:extLst>
      <p:ext uri="{BB962C8B-B14F-4D97-AF65-F5344CB8AC3E}">
        <p14:creationId xmlns:p14="http://schemas.microsoft.com/office/powerpoint/2010/main" val="658589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ainting hanging on a wall&#10;&#10;Description automatically generated">
            <a:extLst>
              <a:ext uri="{FF2B5EF4-FFF2-40B4-BE49-F238E27FC236}">
                <a16:creationId xmlns:a16="http://schemas.microsoft.com/office/drawing/2014/main" id="{D33526CB-042A-4C5D-B8C2-1E396B6DBA82}"/>
              </a:ext>
            </a:extLst>
          </p:cNvPr>
          <p:cNvPicPr>
            <a:picLocks noChangeAspect="1"/>
          </p:cNvPicPr>
          <p:nvPr/>
        </p:nvPicPr>
        <p:blipFill rotWithShape="1">
          <a:blip r:embed="rId3">
            <a:extLst>
              <a:ext uri="{28A0092B-C50C-407E-A947-70E740481C1C}">
                <a14:useLocalDpi xmlns:a14="http://schemas.microsoft.com/office/drawing/2010/main" val="0"/>
              </a:ext>
            </a:extLst>
          </a:blip>
          <a:srcRect t="2880" b="8620"/>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Ramesses II grasping captives by their hair, 13th century BC</a:t>
            </a:r>
          </a:p>
        </p:txBody>
      </p:sp>
      <p:sp>
        <p:nvSpPr>
          <p:cNvPr id="3" name="Text Placeholder 2"/>
          <p:cNvSpPr>
            <a:spLocks noGrp="1"/>
          </p:cNvSpPr>
          <p:nvPr>
            <p:ph type="body" sz="quarter" idx="12"/>
          </p:nvPr>
        </p:nvSpPr>
        <p:spPr/>
        <p:txBody>
          <a:bodyPr/>
          <a:lstStyle/>
          <a:p>
            <a:r>
              <a:rPr lang="fi-FI" dirty="0"/>
              <a:t>7:1</a:t>
            </a:r>
            <a:endParaRPr lang="en-US" dirty="0"/>
          </a:p>
        </p:txBody>
      </p:sp>
      <p:sp>
        <p:nvSpPr>
          <p:cNvPr id="4" name="Title 3"/>
          <p:cNvSpPr>
            <a:spLocks noGrp="1"/>
          </p:cNvSpPr>
          <p:nvPr>
            <p:ph type="title"/>
          </p:nvPr>
        </p:nvSpPr>
        <p:spPr/>
        <p:txBody>
          <a:bodyPr/>
          <a:lstStyle/>
          <a:p>
            <a:r>
              <a:rPr lang="en-US" dirty="0"/>
              <a:t>When the king lived in his house, and Yahweh had given him rest from all his enemies</a:t>
            </a:r>
          </a:p>
        </p:txBody>
      </p:sp>
    </p:spTree>
    <p:extLst>
      <p:ext uri="{BB962C8B-B14F-4D97-AF65-F5344CB8AC3E}">
        <p14:creationId xmlns:p14="http://schemas.microsoft.com/office/powerpoint/2010/main" val="115199658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table, sitting, small&#10;&#10;Description automatically generated">
            <a:extLst>
              <a:ext uri="{FF2B5EF4-FFF2-40B4-BE49-F238E27FC236}">
                <a16:creationId xmlns:a16="http://schemas.microsoft.com/office/drawing/2014/main" id="{E6D23D45-F76E-4C06-BAC8-C9AF75986D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024"/>
            <a:ext cx="9144000" cy="6501384"/>
          </a:xfrm>
          <a:prstGeom prst="rect">
            <a:avLst/>
          </a:prstGeom>
        </p:spPr>
      </p:pic>
      <p:sp>
        <p:nvSpPr>
          <p:cNvPr id="2" name="Text Placeholder 1"/>
          <p:cNvSpPr>
            <a:spLocks noGrp="1"/>
          </p:cNvSpPr>
          <p:nvPr>
            <p:ph type="body" sz="quarter" idx="10"/>
          </p:nvPr>
        </p:nvSpPr>
        <p:spPr/>
        <p:txBody>
          <a:bodyPr/>
          <a:lstStyle/>
          <a:p>
            <a:r>
              <a:rPr lang="en-US" dirty="0"/>
              <a:t>Bronze calf and shrine, from Ashkelon, 16th century BC</a:t>
            </a:r>
          </a:p>
        </p:txBody>
      </p:sp>
      <p:sp>
        <p:nvSpPr>
          <p:cNvPr id="3" name="Text Placeholder 2"/>
          <p:cNvSpPr>
            <a:spLocks noGrp="1"/>
          </p:cNvSpPr>
          <p:nvPr>
            <p:ph type="body" sz="quarter" idx="12"/>
          </p:nvPr>
        </p:nvSpPr>
        <p:spPr/>
        <p:txBody>
          <a:bodyPr/>
          <a:lstStyle/>
          <a:p>
            <a:r>
              <a:rPr lang="en-US" dirty="0"/>
              <a:t>7:23</a:t>
            </a:r>
          </a:p>
        </p:txBody>
      </p:sp>
      <p:sp>
        <p:nvSpPr>
          <p:cNvPr id="4" name="Title 3"/>
          <p:cNvSpPr>
            <a:spLocks noGrp="1"/>
          </p:cNvSpPr>
          <p:nvPr>
            <p:ph type="title"/>
          </p:nvPr>
        </p:nvSpPr>
        <p:spPr/>
        <p:txBody>
          <a:bodyPr/>
          <a:lstStyle/>
          <a:p>
            <a:r>
              <a:rPr lang="en-US" dirty="0"/>
              <a:t>You redeemed them from the nations and their gods</a:t>
            </a:r>
          </a:p>
        </p:txBody>
      </p:sp>
    </p:spTree>
    <p:extLst>
      <p:ext uri="{BB962C8B-B14F-4D97-AF65-F5344CB8AC3E}">
        <p14:creationId xmlns:p14="http://schemas.microsoft.com/office/powerpoint/2010/main" val="27115422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Bivin Not\Modern Israel not\Israel Independence Day, military parade, db7305070606.jp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6000"/>
                    </a14:imgEffect>
                    <a14:imgEffect>
                      <a14:saturation sat="130000"/>
                    </a14:imgEffect>
                  </a14:imgLayer>
                </a14:imgProps>
              </a:ext>
              <a:ext uri="{28A0092B-C50C-407E-A947-70E740481C1C}">
                <a14:useLocalDpi xmlns:a14="http://schemas.microsoft.com/office/drawing/2010/main" val="0"/>
              </a:ext>
            </a:extLst>
          </a:blip>
          <a:srcRect t="20317" b="2595"/>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Israel Independence Day military parade in Jerusalem, 1973</a:t>
            </a:r>
          </a:p>
        </p:txBody>
      </p:sp>
      <p:sp>
        <p:nvSpPr>
          <p:cNvPr id="3" name="Text Placeholder 2"/>
          <p:cNvSpPr>
            <a:spLocks noGrp="1"/>
          </p:cNvSpPr>
          <p:nvPr>
            <p:ph type="body" sz="quarter" idx="12"/>
          </p:nvPr>
        </p:nvSpPr>
        <p:spPr/>
        <p:txBody>
          <a:bodyPr/>
          <a:lstStyle/>
          <a:p>
            <a:r>
              <a:rPr lang="en-US" dirty="0"/>
              <a:t>7:24</a:t>
            </a:r>
          </a:p>
        </p:txBody>
      </p:sp>
      <p:sp>
        <p:nvSpPr>
          <p:cNvPr id="4" name="Title 3"/>
          <p:cNvSpPr>
            <a:spLocks noGrp="1"/>
          </p:cNvSpPr>
          <p:nvPr>
            <p:ph type="title"/>
          </p:nvPr>
        </p:nvSpPr>
        <p:spPr/>
        <p:txBody>
          <a:bodyPr/>
          <a:lstStyle/>
          <a:p>
            <a:r>
              <a:rPr lang="en-US" dirty="0"/>
              <a:t>You have established Your people Israel for Yourself forever</a:t>
            </a:r>
          </a:p>
        </p:txBody>
      </p:sp>
    </p:spTree>
    <p:extLst>
      <p:ext uri="{BB962C8B-B14F-4D97-AF65-F5344CB8AC3E}">
        <p14:creationId xmlns:p14="http://schemas.microsoft.com/office/powerpoint/2010/main" val="333469606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000"/>
          <a:stretch/>
        </p:blipFill>
        <p:spPr bwMode="auto">
          <a:xfrm>
            <a:off x="0" y="276225"/>
            <a:ext cx="9144000" cy="630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Paleo-Hebrew inscription from Mount Gerizim with the name “Yahweh,” circa 200 BC</a:t>
            </a:r>
          </a:p>
        </p:txBody>
      </p:sp>
      <p:sp>
        <p:nvSpPr>
          <p:cNvPr id="3" name="Text Placeholder 2"/>
          <p:cNvSpPr>
            <a:spLocks noGrp="1"/>
          </p:cNvSpPr>
          <p:nvPr>
            <p:ph type="body" sz="quarter" idx="12"/>
          </p:nvPr>
        </p:nvSpPr>
        <p:spPr/>
        <p:txBody>
          <a:bodyPr/>
          <a:lstStyle/>
          <a:p>
            <a:r>
              <a:rPr lang="en-US" dirty="0"/>
              <a:t>7:24</a:t>
            </a:r>
          </a:p>
        </p:txBody>
      </p:sp>
      <p:sp>
        <p:nvSpPr>
          <p:cNvPr id="4" name="Title 3"/>
          <p:cNvSpPr>
            <a:spLocks noGrp="1"/>
          </p:cNvSpPr>
          <p:nvPr>
            <p:ph type="title"/>
          </p:nvPr>
        </p:nvSpPr>
        <p:spPr>
          <a:xfrm>
            <a:off x="0" y="0"/>
            <a:ext cx="9144000" cy="369332"/>
          </a:xfrm>
        </p:spPr>
        <p:txBody>
          <a:bodyPr/>
          <a:lstStyle/>
          <a:p>
            <a:r>
              <a:rPr lang="en-US" dirty="0"/>
              <a:t>You, O Yahweh, have become their God</a:t>
            </a:r>
          </a:p>
        </p:txBody>
      </p:sp>
    </p:spTree>
    <p:extLst>
      <p:ext uri="{BB962C8B-B14F-4D97-AF65-F5344CB8AC3E}">
        <p14:creationId xmlns:p14="http://schemas.microsoft.com/office/powerpoint/2010/main" val="273469895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DFB9E02F-EF70-4C81-869A-2CFF3C2B64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
            <a:ext cx="9144000" cy="6309360"/>
          </a:xfrm>
          <a:prstGeom prst="rect">
            <a:avLst/>
          </a:prstGeom>
        </p:spPr>
      </p:pic>
      <p:sp>
        <p:nvSpPr>
          <p:cNvPr id="2" name="Text Placeholder 1"/>
          <p:cNvSpPr>
            <a:spLocks noGrp="1"/>
          </p:cNvSpPr>
          <p:nvPr>
            <p:ph type="body" sz="quarter" idx="10"/>
          </p:nvPr>
        </p:nvSpPr>
        <p:spPr/>
        <p:txBody>
          <a:bodyPr/>
          <a:lstStyle/>
          <a:p>
            <a:r>
              <a:rPr lang="en-US" dirty="0"/>
              <a:t>Paleo-Hebrew inscription from Mount Gerizim with the name “Yahweh,” circa 200 BC</a:t>
            </a:r>
          </a:p>
        </p:txBody>
      </p:sp>
      <p:sp>
        <p:nvSpPr>
          <p:cNvPr id="3" name="Text Placeholder 2"/>
          <p:cNvSpPr>
            <a:spLocks noGrp="1"/>
          </p:cNvSpPr>
          <p:nvPr>
            <p:ph type="body" sz="quarter" idx="12"/>
          </p:nvPr>
        </p:nvSpPr>
        <p:spPr/>
        <p:txBody>
          <a:bodyPr/>
          <a:lstStyle/>
          <a:p>
            <a:r>
              <a:rPr lang="en-US" dirty="0"/>
              <a:t>7:24</a:t>
            </a:r>
          </a:p>
        </p:txBody>
      </p:sp>
      <p:sp>
        <p:nvSpPr>
          <p:cNvPr id="4" name="Title 3"/>
          <p:cNvSpPr>
            <a:spLocks noGrp="1"/>
          </p:cNvSpPr>
          <p:nvPr>
            <p:ph type="title"/>
          </p:nvPr>
        </p:nvSpPr>
        <p:spPr>
          <a:xfrm>
            <a:off x="0" y="0"/>
            <a:ext cx="9144000" cy="369332"/>
          </a:xfrm>
        </p:spPr>
        <p:txBody>
          <a:bodyPr/>
          <a:lstStyle/>
          <a:p>
            <a:r>
              <a:rPr lang="en-US" dirty="0"/>
              <a:t>You, O Yahweh, have become their God</a:t>
            </a:r>
          </a:p>
        </p:txBody>
      </p:sp>
    </p:spTree>
    <p:extLst>
      <p:ext uri="{BB962C8B-B14F-4D97-AF65-F5344CB8AC3E}">
        <p14:creationId xmlns:p14="http://schemas.microsoft.com/office/powerpoint/2010/main" val="407781472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Bivin Not\Galilee not\Mount Hermon with snow from south, db680407370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40000"/>
                    </a14:imgEffect>
                  </a14:imgLayer>
                </a14:imgProps>
              </a:ext>
              <a:ext uri="{28A0092B-C50C-407E-A947-70E740481C1C}">
                <a14:useLocalDpi xmlns:a14="http://schemas.microsoft.com/office/drawing/2010/main" val="0"/>
              </a:ext>
            </a:extLst>
          </a:blip>
          <a:srcRect t="14591" b="13743"/>
          <a:stretch/>
        </p:blipFill>
        <p:spPr bwMode="auto">
          <a:xfrm>
            <a:off x="0" y="189186"/>
            <a:ext cx="9144000" cy="652692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Mount Hermon in the spring (from the south)</a:t>
            </a:r>
          </a:p>
        </p:txBody>
      </p:sp>
      <p:sp>
        <p:nvSpPr>
          <p:cNvPr id="3" name="Text Placeholder 2"/>
          <p:cNvSpPr>
            <a:spLocks noGrp="1"/>
          </p:cNvSpPr>
          <p:nvPr>
            <p:ph type="body" sz="quarter" idx="12"/>
          </p:nvPr>
        </p:nvSpPr>
        <p:spPr/>
        <p:txBody>
          <a:bodyPr/>
          <a:lstStyle/>
          <a:p>
            <a:r>
              <a:rPr lang="en-US" dirty="0"/>
              <a:t>7:25</a:t>
            </a:r>
          </a:p>
        </p:txBody>
      </p:sp>
      <p:sp>
        <p:nvSpPr>
          <p:cNvPr id="4" name="Title 3"/>
          <p:cNvSpPr>
            <a:spLocks noGrp="1"/>
          </p:cNvSpPr>
          <p:nvPr>
            <p:ph type="title"/>
          </p:nvPr>
        </p:nvSpPr>
        <p:spPr/>
        <p:txBody>
          <a:bodyPr/>
          <a:lstStyle/>
          <a:p>
            <a:r>
              <a:rPr lang="en-US" dirty="0"/>
              <a:t>Now, O Lord Yahweh, confirm the word that You have spoken forever</a:t>
            </a:r>
          </a:p>
        </p:txBody>
      </p:sp>
    </p:spTree>
    <p:extLst>
      <p:ext uri="{BB962C8B-B14F-4D97-AF65-F5344CB8AC3E}">
        <p14:creationId xmlns:p14="http://schemas.microsoft.com/office/powerpoint/2010/main" val="163926228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Hebrew inscription mentioning “Yahweh of Hosts,” from Judah, 800–750 BC</a:t>
            </a:r>
          </a:p>
        </p:txBody>
      </p:sp>
      <p:sp>
        <p:nvSpPr>
          <p:cNvPr id="3" name="Text Placeholder 2"/>
          <p:cNvSpPr>
            <a:spLocks noGrp="1"/>
          </p:cNvSpPr>
          <p:nvPr>
            <p:ph type="body" sz="quarter" idx="12"/>
          </p:nvPr>
        </p:nvSpPr>
        <p:spPr/>
        <p:txBody>
          <a:bodyPr/>
          <a:lstStyle/>
          <a:p>
            <a:r>
              <a:rPr lang="en-US" dirty="0"/>
              <a:t>7:26</a:t>
            </a:r>
          </a:p>
        </p:txBody>
      </p:sp>
      <p:sp>
        <p:nvSpPr>
          <p:cNvPr id="4" name="Title 3"/>
          <p:cNvSpPr>
            <a:spLocks noGrp="1"/>
          </p:cNvSpPr>
          <p:nvPr>
            <p:ph type="title"/>
          </p:nvPr>
        </p:nvSpPr>
        <p:spPr/>
        <p:txBody>
          <a:bodyPr/>
          <a:lstStyle/>
          <a:p>
            <a:r>
              <a:rPr lang="en-US" dirty="0"/>
              <a:t>May Your name be magnified forever, saying, “Yahweh of hosts is God over Israel”</a:t>
            </a:r>
          </a:p>
        </p:txBody>
      </p:sp>
      <p:pic>
        <p:nvPicPr>
          <p:cNvPr id="7" name="Picture 6">
            <a:extLst>
              <a:ext uri="{FF2B5EF4-FFF2-40B4-BE49-F238E27FC236}">
                <a16:creationId xmlns:a16="http://schemas.microsoft.com/office/drawing/2014/main" id="{392AB382-BC85-4F80-922A-BB7A641D8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Tree>
    <p:extLst>
      <p:ext uri="{BB962C8B-B14F-4D97-AF65-F5344CB8AC3E}">
        <p14:creationId xmlns:p14="http://schemas.microsoft.com/office/powerpoint/2010/main" val="121726931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781812"/>
            <a:ext cx="9144000" cy="5294376"/>
            <a:chOff x="0" y="781812"/>
            <a:chExt cx="9144000" cy="5294376"/>
          </a:xfrm>
        </p:grpSpPr>
        <p:pic>
          <p:nvPicPr>
            <p:cNvPr id="6" name="Picture 5">
              <a:extLst>
                <a:ext uri="{FF2B5EF4-FFF2-40B4-BE49-F238E27FC236}">
                  <a16:creationId xmlns:a16="http://schemas.microsoft.com/office/drawing/2014/main" id="{392AB382-BC85-4F80-922A-BB7A641D8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
          <p:nvSpPr>
            <p:cNvPr id="7" name="Freeform 6"/>
            <p:cNvSpPr/>
            <p:nvPr/>
          </p:nvSpPr>
          <p:spPr>
            <a:xfrm>
              <a:off x="3666551" y="3503614"/>
              <a:ext cx="978477" cy="538162"/>
            </a:xfrm>
            <a:custGeom>
              <a:avLst/>
              <a:gdLst>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66700 w 1035050"/>
                <a:gd name="connsiteY3" fmla="*/ 361950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0 w 1035050"/>
                <a:gd name="connsiteY1" fmla="*/ 311150 h 552450"/>
                <a:gd name="connsiteX2" fmla="*/ 679450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79450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12775 w 1035050"/>
                <a:gd name="connsiteY2" fmla="*/ 171450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9525 w 1035050"/>
                <a:gd name="connsiteY1" fmla="*/ 292100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0 w 1035050"/>
                <a:gd name="connsiteY0" fmla="*/ 0 h 552450"/>
                <a:gd name="connsiteX1" fmla="*/ 47625 w 1035050"/>
                <a:gd name="connsiteY1" fmla="*/ 315912 h 552450"/>
                <a:gd name="connsiteX2" fmla="*/ 693737 w 1035050"/>
                <a:gd name="connsiteY2" fmla="*/ 166687 h 552450"/>
                <a:gd name="connsiteX3" fmla="*/ 271463 w 1035050"/>
                <a:gd name="connsiteY3" fmla="*/ 357187 h 552450"/>
                <a:gd name="connsiteX4" fmla="*/ 958850 w 1035050"/>
                <a:gd name="connsiteY4" fmla="*/ 273050 h 552450"/>
                <a:gd name="connsiteX5" fmla="*/ 1035050 w 1035050"/>
                <a:gd name="connsiteY5" fmla="*/ 171450 h 552450"/>
                <a:gd name="connsiteX6" fmla="*/ 971550 w 1035050"/>
                <a:gd name="connsiteY6" fmla="*/ 273050 h 552450"/>
                <a:gd name="connsiteX7" fmla="*/ 381000 w 1035050"/>
                <a:gd name="connsiteY7" fmla="*/ 552450 h 552450"/>
                <a:gd name="connsiteX0" fmla="*/ 19326 w 987701"/>
                <a:gd name="connsiteY0" fmla="*/ 0 h 523875"/>
                <a:gd name="connsiteX1" fmla="*/ 276 w 987701"/>
                <a:gd name="connsiteY1" fmla="*/ 287337 h 523875"/>
                <a:gd name="connsiteX2" fmla="*/ 646388 w 987701"/>
                <a:gd name="connsiteY2" fmla="*/ 138112 h 523875"/>
                <a:gd name="connsiteX3" fmla="*/ 224114 w 987701"/>
                <a:gd name="connsiteY3" fmla="*/ 328612 h 523875"/>
                <a:gd name="connsiteX4" fmla="*/ 911501 w 987701"/>
                <a:gd name="connsiteY4" fmla="*/ 244475 h 523875"/>
                <a:gd name="connsiteX5" fmla="*/ 987701 w 987701"/>
                <a:gd name="connsiteY5" fmla="*/ 142875 h 523875"/>
                <a:gd name="connsiteX6" fmla="*/ 924201 w 987701"/>
                <a:gd name="connsiteY6" fmla="*/ 244475 h 523875"/>
                <a:gd name="connsiteX7" fmla="*/ 333651 w 987701"/>
                <a:gd name="connsiteY7" fmla="*/ 523875 h 523875"/>
                <a:gd name="connsiteX0" fmla="*/ 14621 w 987758"/>
                <a:gd name="connsiteY0" fmla="*/ 0 h 542925"/>
                <a:gd name="connsiteX1" fmla="*/ 333 w 987758"/>
                <a:gd name="connsiteY1" fmla="*/ 306387 h 542925"/>
                <a:gd name="connsiteX2" fmla="*/ 646445 w 987758"/>
                <a:gd name="connsiteY2" fmla="*/ 157162 h 542925"/>
                <a:gd name="connsiteX3" fmla="*/ 224171 w 987758"/>
                <a:gd name="connsiteY3" fmla="*/ 347662 h 542925"/>
                <a:gd name="connsiteX4" fmla="*/ 911558 w 987758"/>
                <a:gd name="connsiteY4" fmla="*/ 263525 h 542925"/>
                <a:gd name="connsiteX5" fmla="*/ 987758 w 987758"/>
                <a:gd name="connsiteY5" fmla="*/ 161925 h 542925"/>
                <a:gd name="connsiteX6" fmla="*/ 924258 w 987758"/>
                <a:gd name="connsiteY6" fmla="*/ 263525 h 542925"/>
                <a:gd name="connsiteX7" fmla="*/ 333708 w 987758"/>
                <a:gd name="connsiteY7" fmla="*/ 542925 h 542925"/>
                <a:gd name="connsiteX0" fmla="*/ 5340 w 978477"/>
                <a:gd name="connsiteY0" fmla="*/ 0 h 542925"/>
                <a:gd name="connsiteX1" fmla="*/ 577 w 978477"/>
                <a:gd name="connsiteY1" fmla="*/ 306387 h 542925"/>
                <a:gd name="connsiteX2" fmla="*/ 637164 w 978477"/>
                <a:gd name="connsiteY2" fmla="*/ 157162 h 542925"/>
                <a:gd name="connsiteX3" fmla="*/ 214890 w 978477"/>
                <a:gd name="connsiteY3" fmla="*/ 347662 h 542925"/>
                <a:gd name="connsiteX4" fmla="*/ 902277 w 978477"/>
                <a:gd name="connsiteY4" fmla="*/ 263525 h 542925"/>
                <a:gd name="connsiteX5" fmla="*/ 978477 w 978477"/>
                <a:gd name="connsiteY5" fmla="*/ 161925 h 542925"/>
                <a:gd name="connsiteX6" fmla="*/ 914977 w 978477"/>
                <a:gd name="connsiteY6" fmla="*/ 263525 h 542925"/>
                <a:gd name="connsiteX7" fmla="*/ 324427 w 978477"/>
                <a:gd name="connsiteY7" fmla="*/ 542925 h 542925"/>
                <a:gd name="connsiteX0" fmla="*/ 5340 w 978477"/>
                <a:gd name="connsiteY0" fmla="*/ 0 h 542925"/>
                <a:gd name="connsiteX1" fmla="*/ 577 w 978477"/>
                <a:gd name="connsiteY1" fmla="*/ 306387 h 542925"/>
                <a:gd name="connsiteX2" fmla="*/ 637164 w 978477"/>
                <a:gd name="connsiteY2" fmla="*/ 157162 h 542925"/>
                <a:gd name="connsiteX3" fmla="*/ 248227 w 978477"/>
                <a:gd name="connsiteY3" fmla="*/ 352425 h 542925"/>
                <a:gd name="connsiteX4" fmla="*/ 902277 w 978477"/>
                <a:gd name="connsiteY4" fmla="*/ 263525 h 542925"/>
                <a:gd name="connsiteX5" fmla="*/ 978477 w 978477"/>
                <a:gd name="connsiteY5" fmla="*/ 161925 h 542925"/>
                <a:gd name="connsiteX6" fmla="*/ 914977 w 978477"/>
                <a:gd name="connsiteY6" fmla="*/ 263525 h 542925"/>
                <a:gd name="connsiteX7" fmla="*/ 324427 w 978477"/>
                <a:gd name="connsiteY7" fmla="*/ 542925 h 542925"/>
                <a:gd name="connsiteX0" fmla="*/ 5340 w 978477"/>
                <a:gd name="connsiteY0" fmla="*/ 0 h 538162"/>
                <a:gd name="connsiteX1" fmla="*/ 577 w 978477"/>
                <a:gd name="connsiteY1" fmla="*/ 306387 h 538162"/>
                <a:gd name="connsiteX2" fmla="*/ 637164 w 978477"/>
                <a:gd name="connsiteY2" fmla="*/ 157162 h 538162"/>
                <a:gd name="connsiteX3" fmla="*/ 248227 w 978477"/>
                <a:gd name="connsiteY3" fmla="*/ 352425 h 538162"/>
                <a:gd name="connsiteX4" fmla="*/ 902277 w 978477"/>
                <a:gd name="connsiteY4" fmla="*/ 263525 h 538162"/>
                <a:gd name="connsiteX5" fmla="*/ 978477 w 978477"/>
                <a:gd name="connsiteY5" fmla="*/ 161925 h 538162"/>
                <a:gd name="connsiteX6" fmla="*/ 914977 w 978477"/>
                <a:gd name="connsiteY6" fmla="*/ 263525 h 538162"/>
                <a:gd name="connsiteX7" fmla="*/ 362527 w 978477"/>
                <a:gd name="connsiteY7" fmla="*/ 538162 h 538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8477" h="538162">
                  <a:moveTo>
                    <a:pt x="5340" y="0"/>
                  </a:moveTo>
                  <a:cubicBezTo>
                    <a:pt x="8515" y="97367"/>
                    <a:pt x="-2598" y="209020"/>
                    <a:pt x="577" y="306387"/>
                  </a:cubicBezTo>
                  <a:cubicBezTo>
                    <a:pt x="373904" y="200289"/>
                    <a:pt x="409093" y="198966"/>
                    <a:pt x="637164" y="157162"/>
                  </a:cubicBezTo>
                  <a:lnTo>
                    <a:pt x="248227" y="352425"/>
                  </a:lnTo>
                  <a:lnTo>
                    <a:pt x="902277" y="263525"/>
                  </a:lnTo>
                  <a:cubicBezTo>
                    <a:pt x="927677" y="229658"/>
                    <a:pt x="957840" y="229129"/>
                    <a:pt x="978477" y="161925"/>
                  </a:cubicBezTo>
                  <a:cubicBezTo>
                    <a:pt x="957310" y="210080"/>
                    <a:pt x="936144" y="229658"/>
                    <a:pt x="914977" y="263525"/>
                  </a:cubicBezTo>
                  <a:cubicBezTo>
                    <a:pt x="718127" y="356658"/>
                    <a:pt x="630815" y="440266"/>
                    <a:pt x="362527" y="538162"/>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066926" y="3473452"/>
              <a:ext cx="1371600" cy="1116012"/>
            </a:xfrm>
            <a:custGeom>
              <a:avLst/>
              <a:gdLst>
                <a:gd name="connsiteX0" fmla="*/ 1282700 w 1371600"/>
                <a:gd name="connsiteY0" fmla="*/ 323850 h 1187450"/>
                <a:gd name="connsiteX1" fmla="*/ 81280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282700 w 1371600"/>
                <a:gd name="connsiteY0" fmla="*/ 323850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54137 w 1371600"/>
                <a:gd name="connsiteY0" fmla="*/ 319087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39750 w 1371600"/>
                <a:gd name="connsiteY6" fmla="*/ 1054100 h 1187450"/>
                <a:gd name="connsiteX7" fmla="*/ 0 w 1371600"/>
                <a:gd name="connsiteY7" fmla="*/ 1187450 h 1187450"/>
                <a:gd name="connsiteX0" fmla="*/ 1335087 w 1371600"/>
                <a:gd name="connsiteY0" fmla="*/ 333374 h 1187450"/>
                <a:gd name="connsiteX1" fmla="*/ 79375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44513 w 1371600"/>
                <a:gd name="connsiteY6" fmla="*/ 1082675 h 1187450"/>
                <a:gd name="connsiteX7" fmla="*/ 0 w 1371600"/>
                <a:gd name="connsiteY7" fmla="*/ 1187450 h 1187450"/>
                <a:gd name="connsiteX0" fmla="*/ 1335087 w 1371600"/>
                <a:gd name="connsiteY0" fmla="*/ 333374 h 1187450"/>
                <a:gd name="connsiteX1" fmla="*/ 850900 w 1371600"/>
                <a:gd name="connsiteY1" fmla="*/ 425450 h 1187450"/>
                <a:gd name="connsiteX2" fmla="*/ 1352550 w 1371600"/>
                <a:gd name="connsiteY2" fmla="*/ 0 h 1187450"/>
                <a:gd name="connsiteX3" fmla="*/ 1371600 w 1371600"/>
                <a:gd name="connsiteY3" fmla="*/ 336550 h 1187450"/>
                <a:gd name="connsiteX4" fmla="*/ 1250950 w 1371600"/>
                <a:gd name="connsiteY4" fmla="*/ 927100 h 1187450"/>
                <a:gd name="connsiteX5" fmla="*/ 812800 w 1371600"/>
                <a:gd name="connsiteY5" fmla="*/ 1041400 h 1187450"/>
                <a:gd name="connsiteX6" fmla="*/ 544513 w 1371600"/>
                <a:gd name="connsiteY6" fmla="*/ 1082675 h 1187450"/>
                <a:gd name="connsiteX7" fmla="*/ 0 w 1371600"/>
                <a:gd name="connsiteY7" fmla="*/ 1187450 h 1187450"/>
                <a:gd name="connsiteX0" fmla="*/ 1335087 w 1371600"/>
                <a:gd name="connsiteY0" fmla="*/ 285749 h 1139825"/>
                <a:gd name="connsiteX1" fmla="*/ 850900 w 1371600"/>
                <a:gd name="connsiteY1" fmla="*/ 377825 h 1139825"/>
                <a:gd name="connsiteX2" fmla="*/ 1366837 w 1371600"/>
                <a:gd name="connsiteY2" fmla="*/ 0 h 1139825"/>
                <a:gd name="connsiteX3" fmla="*/ 1371600 w 1371600"/>
                <a:gd name="connsiteY3" fmla="*/ 288925 h 1139825"/>
                <a:gd name="connsiteX4" fmla="*/ 1250950 w 1371600"/>
                <a:gd name="connsiteY4" fmla="*/ 879475 h 1139825"/>
                <a:gd name="connsiteX5" fmla="*/ 812800 w 1371600"/>
                <a:gd name="connsiteY5" fmla="*/ 993775 h 1139825"/>
                <a:gd name="connsiteX6" fmla="*/ 544513 w 1371600"/>
                <a:gd name="connsiteY6" fmla="*/ 1035050 h 1139825"/>
                <a:gd name="connsiteX7" fmla="*/ 0 w 1371600"/>
                <a:gd name="connsiteY7" fmla="*/ 1139825 h 1139825"/>
                <a:gd name="connsiteX0" fmla="*/ 1335087 w 1371600"/>
                <a:gd name="connsiteY0" fmla="*/ 261936 h 1116012"/>
                <a:gd name="connsiteX1" fmla="*/ 850900 w 1371600"/>
                <a:gd name="connsiteY1" fmla="*/ 354012 h 1116012"/>
                <a:gd name="connsiteX2" fmla="*/ 1366837 w 1371600"/>
                <a:gd name="connsiteY2" fmla="*/ 0 h 1116012"/>
                <a:gd name="connsiteX3" fmla="*/ 1371600 w 1371600"/>
                <a:gd name="connsiteY3" fmla="*/ 265112 h 1116012"/>
                <a:gd name="connsiteX4" fmla="*/ 1250950 w 1371600"/>
                <a:gd name="connsiteY4" fmla="*/ 855662 h 1116012"/>
                <a:gd name="connsiteX5" fmla="*/ 812800 w 1371600"/>
                <a:gd name="connsiteY5" fmla="*/ 969962 h 1116012"/>
                <a:gd name="connsiteX6" fmla="*/ 544513 w 1371600"/>
                <a:gd name="connsiteY6" fmla="*/ 1011237 h 1116012"/>
                <a:gd name="connsiteX7" fmla="*/ 0 w 1371600"/>
                <a:gd name="connsiteY7" fmla="*/ 1116012 h 111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116012">
                  <a:moveTo>
                    <a:pt x="1335087" y="261936"/>
                  </a:moveTo>
                  <a:cubicBezTo>
                    <a:pt x="1154641" y="292628"/>
                    <a:pt x="1031346" y="323320"/>
                    <a:pt x="850900" y="354012"/>
                  </a:cubicBezTo>
                  <a:cubicBezTo>
                    <a:pt x="1046692" y="159808"/>
                    <a:pt x="1194857" y="89429"/>
                    <a:pt x="1366837" y="0"/>
                  </a:cubicBezTo>
                  <a:cubicBezTo>
                    <a:pt x="1368425" y="96308"/>
                    <a:pt x="1370012" y="168804"/>
                    <a:pt x="1371600" y="265112"/>
                  </a:cubicBezTo>
                  <a:lnTo>
                    <a:pt x="1250950" y="855662"/>
                  </a:lnTo>
                  <a:cubicBezTo>
                    <a:pt x="1191154" y="877888"/>
                    <a:pt x="930539" y="944033"/>
                    <a:pt x="812800" y="969962"/>
                  </a:cubicBezTo>
                  <a:cubicBezTo>
                    <a:pt x="695061" y="995891"/>
                    <a:pt x="678132" y="997275"/>
                    <a:pt x="544513" y="1011237"/>
                  </a:cubicBezTo>
                  <a:cubicBezTo>
                    <a:pt x="360190" y="1030497"/>
                    <a:pt x="179917" y="1071562"/>
                    <a:pt x="0" y="1116012"/>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16161" y="3408363"/>
              <a:ext cx="641350" cy="1473200"/>
            </a:xfrm>
            <a:custGeom>
              <a:avLst/>
              <a:gdLst>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 name="connsiteX0" fmla="*/ 546100 w 641350"/>
                <a:gd name="connsiteY0" fmla="*/ 0 h 1473200"/>
                <a:gd name="connsiteX1" fmla="*/ 0 w 641350"/>
                <a:gd name="connsiteY1" fmla="*/ 355600 h 1473200"/>
                <a:gd name="connsiteX2" fmla="*/ 641350 w 641350"/>
                <a:gd name="connsiteY2" fmla="*/ 146050 h 1473200"/>
                <a:gd name="connsiteX3" fmla="*/ 241300 w 641350"/>
                <a:gd name="connsiteY3" fmla="*/ 273050 h 1473200"/>
                <a:gd name="connsiteX4" fmla="*/ 139700 w 641350"/>
                <a:gd name="connsiteY4" fmla="*/ 19050 h 1473200"/>
                <a:gd name="connsiteX5" fmla="*/ 311150 w 641350"/>
                <a:gd name="connsiteY5" fmla="*/ 444500 h 1473200"/>
                <a:gd name="connsiteX6" fmla="*/ 400050 w 641350"/>
                <a:gd name="connsiteY6" fmla="*/ 971550 h 1473200"/>
                <a:gd name="connsiteX7" fmla="*/ 571500 w 641350"/>
                <a:gd name="connsiteY7" fmla="*/ 1473200 h 147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1350" h="1473200">
                  <a:moveTo>
                    <a:pt x="546100" y="0"/>
                  </a:moveTo>
                  <a:lnTo>
                    <a:pt x="0" y="355600"/>
                  </a:lnTo>
                  <a:lnTo>
                    <a:pt x="641350" y="146050"/>
                  </a:lnTo>
                  <a:lnTo>
                    <a:pt x="241300" y="273050"/>
                  </a:lnTo>
                  <a:lnTo>
                    <a:pt x="139700" y="19050"/>
                  </a:lnTo>
                  <a:cubicBezTo>
                    <a:pt x="151342" y="47625"/>
                    <a:pt x="267758" y="285750"/>
                    <a:pt x="311150" y="444500"/>
                  </a:cubicBezTo>
                  <a:cubicBezTo>
                    <a:pt x="354542" y="603250"/>
                    <a:pt x="357141" y="799435"/>
                    <a:pt x="400050" y="971550"/>
                  </a:cubicBezTo>
                  <a:cubicBezTo>
                    <a:pt x="442797" y="1143015"/>
                    <a:pt x="514350" y="1305983"/>
                    <a:pt x="571500" y="1473200"/>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528755" y="3505200"/>
              <a:ext cx="984250" cy="654050"/>
            </a:xfrm>
            <a:custGeom>
              <a:avLst/>
              <a:gdLst>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 name="connsiteX0" fmla="*/ 781050 w 984250"/>
                <a:gd name="connsiteY0" fmla="*/ 0 h 654050"/>
                <a:gd name="connsiteX1" fmla="*/ 508000 w 984250"/>
                <a:gd name="connsiteY1" fmla="*/ 177800 h 654050"/>
                <a:gd name="connsiteX2" fmla="*/ 984250 w 984250"/>
                <a:gd name="connsiteY2" fmla="*/ 501650 h 654050"/>
                <a:gd name="connsiteX3" fmla="*/ 323850 w 984250"/>
                <a:gd name="connsiteY3" fmla="*/ 38100 h 654050"/>
                <a:gd name="connsiteX4" fmla="*/ 508000 w 984250"/>
                <a:gd name="connsiteY4" fmla="*/ 165100 h 654050"/>
                <a:gd name="connsiteX5" fmla="*/ 209550 w 984250"/>
                <a:gd name="connsiteY5" fmla="*/ 342900 h 654050"/>
                <a:gd name="connsiteX6" fmla="*/ 0 w 984250"/>
                <a:gd name="connsiteY6" fmla="*/ 654050 h 65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4250" h="654050">
                  <a:moveTo>
                    <a:pt x="781050" y="0"/>
                  </a:moveTo>
                  <a:lnTo>
                    <a:pt x="508000" y="177800"/>
                  </a:lnTo>
                  <a:lnTo>
                    <a:pt x="984250" y="501650"/>
                  </a:lnTo>
                  <a:lnTo>
                    <a:pt x="323850" y="38100"/>
                  </a:lnTo>
                  <a:lnTo>
                    <a:pt x="508000" y="165100"/>
                  </a:lnTo>
                  <a:cubicBezTo>
                    <a:pt x="488950" y="215900"/>
                    <a:pt x="256157" y="304320"/>
                    <a:pt x="209550" y="342900"/>
                  </a:cubicBezTo>
                  <a:cubicBezTo>
                    <a:pt x="147680" y="394114"/>
                    <a:pt x="69850" y="550333"/>
                    <a:pt x="0" y="654050"/>
                  </a:cubicBezTo>
                </a:path>
              </a:pathLst>
            </a:custGeom>
            <a:noFill/>
            <a:ln w="50800" cap="rnd">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4765040" y="3002756"/>
              <a:ext cx="2915920" cy="1943894"/>
              <a:chOff x="4765040" y="3002756"/>
              <a:chExt cx="2915920" cy="1943894"/>
            </a:xfrm>
          </p:grpSpPr>
          <p:sp>
            <p:nvSpPr>
              <p:cNvPr id="12" name="Freeform 11"/>
              <p:cNvSpPr/>
              <p:nvPr/>
            </p:nvSpPr>
            <p:spPr>
              <a:xfrm>
                <a:off x="6918960" y="3048000"/>
                <a:ext cx="762000" cy="499984"/>
              </a:xfrm>
              <a:custGeom>
                <a:avLst/>
                <a:gdLst>
                  <a:gd name="connsiteX0" fmla="*/ 0 w 762000"/>
                  <a:gd name="connsiteY0" fmla="*/ 251460 h 518160"/>
                  <a:gd name="connsiteX1" fmla="*/ 472440 w 762000"/>
                  <a:gd name="connsiteY1" fmla="*/ 0 h 518160"/>
                  <a:gd name="connsiteX2" fmla="*/ 373380 w 762000"/>
                  <a:gd name="connsiteY2" fmla="*/ 281940 h 518160"/>
                  <a:gd name="connsiteX3" fmla="*/ 53340 w 762000"/>
                  <a:gd name="connsiteY3" fmla="*/ 358140 h 518160"/>
                  <a:gd name="connsiteX4" fmla="*/ 373380 w 762000"/>
                  <a:gd name="connsiteY4" fmla="*/ 281940 h 518160"/>
                  <a:gd name="connsiteX5" fmla="*/ 358140 w 762000"/>
                  <a:gd name="connsiteY5" fmla="*/ 518160 h 518160"/>
                  <a:gd name="connsiteX6" fmla="*/ 762000 w 762000"/>
                  <a:gd name="connsiteY6" fmla="*/ 320040 h 518160"/>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3380 w 762000"/>
                  <a:gd name="connsiteY4" fmla="*/ 281940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66237 w 762000"/>
                  <a:gd name="connsiteY4" fmla="*/ 267652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66237 w 762000"/>
                  <a:gd name="connsiteY4" fmla="*/ 267652 h 518926"/>
                  <a:gd name="connsiteX5" fmla="*/ 358140 w 762000"/>
                  <a:gd name="connsiteY5" fmla="*/ 518160 h 518926"/>
                  <a:gd name="connsiteX6" fmla="*/ 762000 w 762000"/>
                  <a:gd name="connsiteY6" fmla="*/ 320040 h 518926"/>
                  <a:gd name="connsiteX0" fmla="*/ 0 w 762000"/>
                  <a:gd name="connsiteY0" fmla="*/ 251460 h 518926"/>
                  <a:gd name="connsiteX1" fmla="*/ 472440 w 762000"/>
                  <a:gd name="connsiteY1" fmla="*/ 0 h 518926"/>
                  <a:gd name="connsiteX2" fmla="*/ 373380 w 762000"/>
                  <a:gd name="connsiteY2" fmla="*/ 281940 h 518926"/>
                  <a:gd name="connsiteX3" fmla="*/ 53340 w 762000"/>
                  <a:gd name="connsiteY3" fmla="*/ 358140 h 518926"/>
                  <a:gd name="connsiteX4" fmla="*/ 371000 w 762000"/>
                  <a:gd name="connsiteY4" fmla="*/ 281940 h 518926"/>
                  <a:gd name="connsiteX5" fmla="*/ 358140 w 762000"/>
                  <a:gd name="connsiteY5" fmla="*/ 518160 h 518926"/>
                  <a:gd name="connsiteX6" fmla="*/ 762000 w 762000"/>
                  <a:gd name="connsiteY6" fmla="*/ 320040 h 518926"/>
                  <a:gd name="connsiteX0" fmla="*/ 0 w 762000"/>
                  <a:gd name="connsiteY0" fmla="*/ 251460 h 485798"/>
                  <a:gd name="connsiteX1" fmla="*/ 472440 w 762000"/>
                  <a:gd name="connsiteY1" fmla="*/ 0 h 485798"/>
                  <a:gd name="connsiteX2" fmla="*/ 373380 w 762000"/>
                  <a:gd name="connsiteY2" fmla="*/ 281940 h 485798"/>
                  <a:gd name="connsiteX3" fmla="*/ 53340 w 762000"/>
                  <a:gd name="connsiteY3" fmla="*/ 358140 h 485798"/>
                  <a:gd name="connsiteX4" fmla="*/ 371000 w 762000"/>
                  <a:gd name="connsiteY4" fmla="*/ 281940 h 485798"/>
                  <a:gd name="connsiteX5" fmla="*/ 362902 w 762000"/>
                  <a:gd name="connsiteY5" fmla="*/ 484823 h 485798"/>
                  <a:gd name="connsiteX6" fmla="*/ 762000 w 762000"/>
                  <a:gd name="connsiteY6" fmla="*/ 320040 h 485798"/>
                  <a:gd name="connsiteX0" fmla="*/ 0 w 762000"/>
                  <a:gd name="connsiteY0" fmla="*/ 251460 h 499984"/>
                  <a:gd name="connsiteX1" fmla="*/ 472440 w 762000"/>
                  <a:gd name="connsiteY1" fmla="*/ 0 h 499984"/>
                  <a:gd name="connsiteX2" fmla="*/ 373380 w 762000"/>
                  <a:gd name="connsiteY2" fmla="*/ 281940 h 499984"/>
                  <a:gd name="connsiteX3" fmla="*/ 53340 w 762000"/>
                  <a:gd name="connsiteY3" fmla="*/ 358140 h 499984"/>
                  <a:gd name="connsiteX4" fmla="*/ 371000 w 762000"/>
                  <a:gd name="connsiteY4" fmla="*/ 281940 h 499984"/>
                  <a:gd name="connsiteX5" fmla="*/ 360520 w 762000"/>
                  <a:gd name="connsiteY5" fmla="*/ 499111 h 499984"/>
                  <a:gd name="connsiteX6" fmla="*/ 762000 w 762000"/>
                  <a:gd name="connsiteY6" fmla="*/ 320040 h 499984"/>
                  <a:gd name="connsiteX0" fmla="*/ 0 w 762000"/>
                  <a:gd name="connsiteY0" fmla="*/ 251460 h 499984"/>
                  <a:gd name="connsiteX1" fmla="*/ 472440 w 762000"/>
                  <a:gd name="connsiteY1" fmla="*/ 0 h 499984"/>
                  <a:gd name="connsiteX2" fmla="*/ 373380 w 762000"/>
                  <a:gd name="connsiteY2" fmla="*/ 281940 h 499984"/>
                  <a:gd name="connsiteX3" fmla="*/ 53340 w 762000"/>
                  <a:gd name="connsiteY3" fmla="*/ 358140 h 499984"/>
                  <a:gd name="connsiteX4" fmla="*/ 371000 w 762000"/>
                  <a:gd name="connsiteY4" fmla="*/ 281940 h 499984"/>
                  <a:gd name="connsiteX5" fmla="*/ 360520 w 762000"/>
                  <a:gd name="connsiteY5" fmla="*/ 499111 h 499984"/>
                  <a:gd name="connsiteX6" fmla="*/ 762000 w 762000"/>
                  <a:gd name="connsiteY6" fmla="*/ 320040 h 49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0" h="499984">
                    <a:moveTo>
                      <a:pt x="0" y="251460"/>
                    </a:moveTo>
                    <a:cubicBezTo>
                      <a:pt x="226537" y="72390"/>
                      <a:pt x="448310" y="-11430"/>
                      <a:pt x="472440" y="0"/>
                    </a:cubicBezTo>
                    <a:cubicBezTo>
                      <a:pt x="444182" y="115412"/>
                      <a:pt x="375444" y="218916"/>
                      <a:pt x="373380" y="281940"/>
                    </a:cubicBezTo>
                    <a:lnTo>
                      <a:pt x="53340" y="358140"/>
                    </a:lnTo>
                    <a:cubicBezTo>
                      <a:pt x="146685" y="333533"/>
                      <a:pt x="264320" y="307340"/>
                      <a:pt x="371000" y="281940"/>
                    </a:cubicBezTo>
                    <a:cubicBezTo>
                      <a:pt x="354014" y="365443"/>
                      <a:pt x="358456" y="422752"/>
                      <a:pt x="360520" y="499111"/>
                    </a:cubicBezTo>
                    <a:cubicBezTo>
                      <a:pt x="392746" y="511652"/>
                      <a:pt x="627380" y="386080"/>
                      <a:pt x="762000" y="32004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187440" y="3055620"/>
                <a:ext cx="1127760" cy="1303020"/>
              </a:xfrm>
              <a:custGeom>
                <a:avLst/>
                <a:gdLst>
                  <a:gd name="connsiteX0" fmla="*/ 1127760 w 1127760"/>
                  <a:gd name="connsiteY0" fmla="*/ 1303020 h 1303020"/>
                  <a:gd name="connsiteX1" fmla="*/ 632460 w 1127760"/>
                  <a:gd name="connsiteY1" fmla="*/ 411480 h 1303020"/>
                  <a:gd name="connsiteX2" fmla="*/ 144780 w 1127760"/>
                  <a:gd name="connsiteY2" fmla="*/ 754380 h 1303020"/>
                  <a:gd name="connsiteX3" fmla="*/ 647700 w 1127760"/>
                  <a:gd name="connsiteY3" fmla="*/ 419100 h 1303020"/>
                  <a:gd name="connsiteX4" fmla="*/ 533400 w 1127760"/>
                  <a:gd name="connsiteY4" fmla="*/ 281940 h 1303020"/>
                  <a:gd name="connsiteX5" fmla="*/ 76200 w 1127760"/>
                  <a:gd name="connsiteY5" fmla="*/ 510540 h 1303020"/>
                  <a:gd name="connsiteX6" fmla="*/ 548640 w 1127760"/>
                  <a:gd name="connsiteY6" fmla="*/ 281940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48640 w 1127760"/>
                  <a:gd name="connsiteY6" fmla="*/ 281940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26720 w 1127760"/>
                  <a:gd name="connsiteY7" fmla="*/ 129540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88620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76200 w 1127760"/>
                  <a:gd name="connsiteY5" fmla="*/ 510540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67189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633413 w 1127760"/>
                  <a:gd name="connsiteY3" fmla="*/ 411956 h 1303020"/>
                  <a:gd name="connsiteX4" fmla="*/ 533400 w 1127760"/>
                  <a:gd name="connsiteY4" fmla="*/ 281940 h 1303020"/>
                  <a:gd name="connsiteX5" fmla="*/ 66675 w 1127760"/>
                  <a:gd name="connsiteY5" fmla="*/ 508159 h 1303020"/>
                  <a:gd name="connsiteX6" fmla="*/ 534353 w 1127760"/>
                  <a:gd name="connsiteY6" fmla="*/ 286702 h 1303020"/>
                  <a:gd name="connsiteX7" fmla="*/ 417195 w 1127760"/>
                  <a:gd name="connsiteY7" fmla="*/ 124778 h 1303020"/>
                  <a:gd name="connsiteX8" fmla="*/ 541020 w 1127760"/>
                  <a:gd name="connsiteY8" fmla="*/ 0 h 1303020"/>
                  <a:gd name="connsiteX9" fmla="*/ 0 w 1127760"/>
                  <a:gd name="connsiteY9" fmla="*/ 367189 h 1303020"/>
                  <a:gd name="connsiteX0" fmla="*/ 1127760 w 1127760"/>
                  <a:gd name="connsiteY0" fmla="*/ 1303020 h 1303020"/>
                  <a:gd name="connsiteX1" fmla="*/ 632460 w 1127760"/>
                  <a:gd name="connsiteY1" fmla="*/ 411480 h 1303020"/>
                  <a:gd name="connsiteX2" fmla="*/ 144780 w 1127760"/>
                  <a:gd name="connsiteY2" fmla="*/ 754380 h 1303020"/>
                  <a:gd name="connsiteX3" fmla="*/ 420053 w 1127760"/>
                  <a:gd name="connsiteY3" fmla="*/ 639128 h 1303020"/>
                  <a:gd name="connsiteX4" fmla="*/ 633413 w 1127760"/>
                  <a:gd name="connsiteY4" fmla="*/ 411956 h 1303020"/>
                  <a:gd name="connsiteX5" fmla="*/ 533400 w 1127760"/>
                  <a:gd name="connsiteY5" fmla="*/ 281940 h 1303020"/>
                  <a:gd name="connsiteX6" fmla="*/ 66675 w 1127760"/>
                  <a:gd name="connsiteY6" fmla="*/ 508159 h 1303020"/>
                  <a:gd name="connsiteX7" fmla="*/ 534353 w 1127760"/>
                  <a:gd name="connsiteY7" fmla="*/ 286702 h 1303020"/>
                  <a:gd name="connsiteX8" fmla="*/ 417195 w 1127760"/>
                  <a:gd name="connsiteY8" fmla="*/ 124778 h 1303020"/>
                  <a:gd name="connsiteX9" fmla="*/ 541020 w 1127760"/>
                  <a:gd name="connsiteY9" fmla="*/ 0 h 1303020"/>
                  <a:gd name="connsiteX10" fmla="*/ 0 w 1127760"/>
                  <a:gd name="connsiteY10" fmla="*/ 367189 h 1303020"/>
                  <a:gd name="connsiteX0" fmla="*/ 1127760 w 1127760"/>
                  <a:gd name="connsiteY0" fmla="*/ 1303020 h 1303020"/>
                  <a:gd name="connsiteX1" fmla="*/ 632460 w 1127760"/>
                  <a:gd name="connsiteY1" fmla="*/ 411480 h 1303020"/>
                  <a:gd name="connsiteX2" fmla="*/ 420053 w 1127760"/>
                  <a:gd name="connsiteY2" fmla="*/ 646271 h 1303020"/>
                  <a:gd name="connsiteX3" fmla="*/ 144780 w 1127760"/>
                  <a:gd name="connsiteY3" fmla="*/ 754380 h 1303020"/>
                  <a:gd name="connsiteX4" fmla="*/ 420053 w 1127760"/>
                  <a:gd name="connsiteY4" fmla="*/ 639128 h 1303020"/>
                  <a:gd name="connsiteX5" fmla="*/ 633413 w 1127760"/>
                  <a:gd name="connsiteY5" fmla="*/ 411956 h 1303020"/>
                  <a:gd name="connsiteX6" fmla="*/ 533400 w 1127760"/>
                  <a:gd name="connsiteY6" fmla="*/ 281940 h 1303020"/>
                  <a:gd name="connsiteX7" fmla="*/ 66675 w 1127760"/>
                  <a:gd name="connsiteY7" fmla="*/ 508159 h 1303020"/>
                  <a:gd name="connsiteX8" fmla="*/ 534353 w 1127760"/>
                  <a:gd name="connsiteY8" fmla="*/ 286702 h 1303020"/>
                  <a:gd name="connsiteX9" fmla="*/ 417195 w 1127760"/>
                  <a:gd name="connsiteY9" fmla="*/ 124778 h 1303020"/>
                  <a:gd name="connsiteX10" fmla="*/ 541020 w 1127760"/>
                  <a:gd name="connsiteY10" fmla="*/ 0 h 1303020"/>
                  <a:gd name="connsiteX11" fmla="*/ 0 w 1127760"/>
                  <a:gd name="connsiteY11" fmla="*/ 367189 h 1303020"/>
                  <a:gd name="connsiteX0" fmla="*/ 1127760 w 1127760"/>
                  <a:gd name="connsiteY0" fmla="*/ 1303020 h 1303020"/>
                  <a:gd name="connsiteX1" fmla="*/ 632460 w 1127760"/>
                  <a:gd name="connsiteY1" fmla="*/ 411480 h 1303020"/>
                  <a:gd name="connsiteX2" fmla="*/ 420053 w 1127760"/>
                  <a:gd name="connsiteY2" fmla="*/ 646271 h 1303020"/>
                  <a:gd name="connsiteX3" fmla="*/ 144780 w 1127760"/>
                  <a:gd name="connsiteY3" fmla="*/ 754380 h 1303020"/>
                  <a:gd name="connsiteX4" fmla="*/ 420053 w 1127760"/>
                  <a:gd name="connsiteY4" fmla="*/ 639128 h 1303020"/>
                  <a:gd name="connsiteX5" fmla="*/ 633413 w 1127760"/>
                  <a:gd name="connsiteY5" fmla="*/ 411956 h 1303020"/>
                  <a:gd name="connsiteX6" fmla="*/ 533400 w 1127760"/>
                  <a:gd name="connsiteY6" fmla="*/ 281940 h 1303020"/>
                  <a:gd name="connsiteX7" fmla="*/ 66675 w 1127760"/>
                  <a:gd name="connsiteY7" fmla="*/ 508159 h 1303020"/>
                  <a:gd name="connsiteX8" fmla="*/ 534353 w 1127760"/>
                  <a:gd name="connsiteY8" fmla="*/ 286702 h 1303020"/>
                  <a:gd name="connsiteX9" fmla="*/ 417195 w 1127760"/>
                  <a:gd name="connsiteY9" fmla="*/ 124778 h 1303020"/>
                  <a:gd name="connsiteX10" fmla="*/ 541020 w 1127760"/>
                  <a:gd name="connsiteY10" fmla="*/ 0 h 1303020"/>
                  <a:gd name="connsiteX11" fmla="*/ 0 w 1127760"/>
                  <a:gd name="connsiteY11" fmla="*/ 367189 h 130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7760" h="1303020">
                    <a:moveTo>
                      <a:pt x="1127760" y="1303020"/>
                    </a:moveTo>
                    <a:lnTo>
                      <a:pt x="632460" y="411480"/>
                    </a:lnTo>
                    <a:cubicBezTo>
                      <a:pt x="544195" y="472281"/>
                      <a:pt x="489268" y="575945"/>
                      <a:pt x="420053" y="646271"/>
                    </a:cubicBezTo>
                    <a:lnTo>
                      <a:pt x="144780" y="754380"/>
                    </a:lnTo>
                    <a:cubicBezTo>
                      <a:pt x="196850" y="719138"/>
                      <a:pt x="367983" y="674370"/>
                      <a:pt x="420053" y="639128"/>
                    </a:cubicBezTo>
                    <a:lnTo>
                      <a:pt x="633413" y="411956"/>
                    </a:lnTo>
                    <a:lnTo>
                      <a:pt x="533400" y="281940"/>
                    </a:lnTo>
                    <a:lnTo>
                      <a:pt x="66675" y="508159"/>
                    </a:lnTo>
                    <a:lnTo>
                      <a:pt x="534353" y="286702"/>
                    </a:lnTo>
                    <a:lnTo>
                      <a:pt x="417195" y="124778"/>
                    </a:lnTo>
                    <a:lnTo>
                      <a:pt x="541020" y="0"/>
                    </a:lnTo>
                    <a:cubicBezTo>
                      <a:pt x="360680" y="129540"/>
                      <a:pt x="363696" y="209074"/>
                      <a:pt x="0" y="367189"/>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5897880" y="3002756"/>
                <a:ext cx="708660" cy="1912143"/>
              </a:xfrm>
              <a:custGeom>
                <a:avLst/>
                <a:gdLst>
                  <a:gd name="connsiteX0" fmla="*/ 708660 w 708660"/>
                  <a:gd name="connsiteY0" fmla="*/ 1905000 h 1905000"/>
                  <a:gd name="connsiteX1" fmla="*/ 525780 w 708660"/>
                  <a:gd name="connsiteY1" fmla="*/ 1242060 h 1905000"/>
                  <a:gd name="connsiteX2" fmla="*/ 182880 w 708660"/>
                  <a:gd name="connsiteY2" fmla="*/ 259080 h 1905000"/>
                  <a:gd name="connsiteX3" fmla="*/ 68580 w 708660"/>
                  <a:gd name="connsiteY3" fmla="*/ 396240 h 1905000"/>
                  <a:gd name="connsiteX4" fmla="*/ 281940 w 708660"/>
                  <a:gd name="connsiteY4" fmla="*/ 121920 h 1905000"/>
                  <a:gd name="connsiteX5" fmla="*/ 0 w 708660"/>
                  <a:gd name="connsiteY5" fmla="*/ 167640 h 1905000"/>
                  <a:gd name="connsiteX6" fmla="*/ 167640 w 708660"/>
                  <a:gd name="connsiteY6" fmla="*/ 0 h 1905000"/>
                  <a:gd name="connsiteX0" fmla="*/ 708660 w 708660"/>
                  <a:gd name="connsiteY0" fmla="*/ 1905000 h 1905000"/>
                  <a:gd name="connsiteX1" fmla="*/ 525780 w 708660"/>
                  <a:gd name="connsiteY1" fmla="*/ 1242060 h 1905000"/>
                  <a:gd name="connsiteX2" fmla="*/ 182880 w 708660"/>
                  <a:gd name="connsiteY2" fmla="*/ 259080 h 1905000"/>
                  <a:gd name="connsiteX3" fmla="*/ 68580 w 708660"/>
                  <a:gd name="connsiteY3" fmla="*/ 396240 h 1905000"/>
                  <a:gd name="connsiteX4" fmla="*/ 281940 w 708660"/>
                  <a:gd name="connsiteY4" fmla="*/ 121920 h 1905000"/>
                  <a:gd name="connsiteX5" fmla="*/ 0 w 708660"/>
                  <a:gd name="connsiteY5" fmla="*/ 167640 h 1905000"/>
                  <a:gd name="connsiteX6" fmla="*/ 167640 w 708660"/>
                  <a:gd name="connsiteY6" fmla="*/ 0 h 1905000"/>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68580 w 708660"/>
                  <a:gd name="connsiteY3" fmla="*/ 403383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82880 w 708660"/>
                  <a:gd name="connsiteY2" fmla="*/ 266223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73355 w 708660"/>
                  <a:gd name="connsiteY2" fmla="*/ 244791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 name="connsiteX0" fmla="*/ 708660 w 708660"/>
                  <a:gd name="connsiteY0" fmla="*/ 1912143 h 1912143"/>
                  <a:gd name="connsiteX1" fmla="*/ 525780 w 708660"/>
                  <a:gd name="connsiteY1" fmla="*/ 1249203 h 1912143"/>
                  <a:gd name="connsiteX2" fmla="*/ 173355 w 708660"/>
                  <a:gd name="connsiteY2" fmla="*/ 244791 h 1912143"/>
                  <a:gd name="connsiteX3" fmla="*/ 44767 w 708660"/>
                  <a:gd name="connsiteY3" fmla="*/ 405764 h 1912143"/>
                  <a:gd name="connsiteX4" fmla="*/ 281940 w 708660"/>
                  <a:gd name="connsiteY4" fmla="*/ 129063 h 1912143"/>
                  <a:gd name="connsiteX5" fmla="*/ 0 w 708660"/>
                  <a:gd name="connsiteY5" fmla="*/ 174783 h 1912143"/>
                  <a:gd name="connsiteX6" fmla="*/ 148590 w 708660"/>
                  <a:gd name="connsiteY6" fmla="*/ 0 h 1912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8660" h="1912143">
                    <a:moveTo>
                      <a:pt x="708660" y="1912143"/>
                    </a:moveTo>
                    <a:lnTo>
                      <a:pt x="525780" y="1249203"/>
                    </a:lnTo>
                    <a:lnTo>
                      <a:pt x="173355" y="244791"/>
                    </a:lnTo>
                    <a:cubicBezTo>
                      <a:pt x="116204" y="303212"/>
                      <a:pt x="87630" y="352106"/>
                      <a:pt x="44767" y="405764"/>
                    </a:cubicBezTo>
                    <a:cubicBezTo>
                      <a:pt x="137319" y="259556"/>
                      <a:pt x="265589" y="163353"/>
                      <a:pt x="281940" y="129063"/>
                    </a:cubicBezTo>
                    <a:cubicBezTo>
                      <a:pt x="254635" y="125253"/>
                      <a:pt x="39212" y="183355"/>
                      <a:pt x="0" y="174783"/>
                    </a:cubicBezTo>
                    <a:cubicBezTo>
                      <a:pt x="13017" y="111759"/>
                      <a:pt x="92710" y="55880"/>
                      <a:pt x="148590" y="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4765040" y="3460750"/>
                <a:ext cx="1775460" cy="1485900"/>
              </a:xfrm>
              <a:custGeom>
                <a:avLst/>
                <a:gdLst>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487680 w 1775460"/>
                  <a:gd name="connsiteY5" fmla="*/ 434340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487680 w 1775460"/>
                  <a:gd name="connsiteY5" fmla="*/ 434340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800100 w 1775460"/>
                  <a:gd name="connsiteY3" fmla="*/ 243840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51560 w 1775460"/>
                  <a:gd name="connsiteY2" fmla="*/ 586740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68229 w 1775460"/>
                  <a:gd name="connsiteY2" fmla="*/ 589121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 name="connsiteX0" fmla="*/ 1775460 w 1775460"/>
                  <a:gd name="connsiteY0" fmla="*/ 1485900 h 1485900"/>
                  <a:gd name="connsiteX1" fmla="*/ 1478280 w 1775460"/>
                  <a:gd name="connsiteY1" fmla="*/ 1005840 h 1485900"/>
                  <a:gd name="connsiteX2" fmla="*/ 1068229 w 1775460"/>
                  <a:gd name="connsiteY2" fmla="*/ 589121 h 1485900"/>
                  <a:gd name="connsiteX3" fmla="*/ 788194 w 1775460"/>
                  <a:gd name="connsiteY3" fmla="*/ 222409 h 1485900"/>
                  <a:gd name="connsiteX4" fmla="*/ 1089660 w 1775460"/>
                  <a:gd name="connsiteY4" fmla="*/ 0 h 1485900"/>
                  <a:gd name="connsiteX5" fmla="*/ 530542 w 1775460"/>
                  <a:gd name="connsiteY5" fmla="*/ 391477 h 1485900"/>
                  <a:gd name="connsiteX6" fmla="*/ 0 w 1775460"/>
                  <a:gd name="connsiteY6" fmla="*/ 62484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5460" h="1485900">
                    <a:moveTo>
                      <a:pt x="1775460" y="1485900"/>
                    </a:moveTo>
                    <a:cubicBezTo>
                      <a:pt x="1676400" y="1325880"/>
                      <a:pt x="1596152" y="1155303"/>
                      <a:pt x="1478280" y="1005840"/>
                    </a:cubicBezTo>
                    <a:cubicBezTo>
                      <a:pt x="1360408" y="856377"/>
                      <a:pt x="1183243" y="719693"/>
                      <a:pt x="1068229" y="589121"/>
                    </a:cubicBezTo>
                    <a:cubicBezTo>
                      <a:pt x="953215" y="458549"/>
                      <a:pt x="891382" y="386874"/>
                      <a:pt x="788194" y="222409"/>
                    </a:cubicBezTo>
                    <a:lnTo>
                      <a:pt x="1089660" y="0"/>
                    </a:lnTo>
                    <a:cubicBezTo>
                      <a:pt x="1037590" y="31750"/>
                      <a:pt x="712152" y="287337"/>
                      <a:pt x="530542" y="391477"/>
                    </a:cubicBezTo>
                    <a:cubicBezTo>
                      <a:pt x="348932" y="495617"/>
                      <a:pt x="162560" y="561340"/>
                      <a:pt x="0" y="62484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5072221" y="3887469"/>
                <a:ext cx="523399" cy="268605"/>
              </a:xfrm>
              <a:custGeom>
                <a:avLst/>
                <a:gdLst>
                  <a:gd name="connsiteX0" fmla="*/ 563880 w 563880"/>
                  <a:gd name="connsiteY0" fmla="*/ 0 h 297180"/>
                  <a:gd name="connsiteX1" fmla="*/ 297180 w 563880"/>
                  <a:gd name="connsiteY1" fmla="*/ 182880 h 297180"/>
                  <a:gd name="connsiteX2" fmla="*/ 0 w 563880"/>
                  <a:gd name="connsiteY2" fmla="*/ 297180 h 297180"/>
                  <a:gd name="connsiteX0" fmla="*/ 563880 w 563880"/>
                  <a:gd name="connsiteY0" fmla="*/ 0 h 297180"/>
                  <a:gd name="connsiteX1" fmla="*/ 297180 w 563880"/>
                  <a:gd name="connsiteY1" fmla="*/ 182880 h 297180"/>
                  <a:gd name="connsiteX2" fmla="*/ 0 w 563880"/>
                  <a:gd name="connsiteY2" fmla="*/ 297180 h 297180"/>
                  <a:gd name="connsiteX0" fmla="*/ 523399 w 523399"/>
                  <a:gd name="connsiteY0" fmla="*/ 0 h 268605"/>
                  <a:gd name="connsiteX1" fmla="*/ 256699 w 523399"/>
                  <a:gd name="connsiteY1" fmla="*/ 182880 h 268605"/>
                  <a:gd name="connsiteX2" fmla="*/ 0 w 523399"/>
                  <a:gd name="connsiteY2" fmla="*/ 268605 h 268605"/>
                  <a:gd name="connsiteX0" fmla="*/ 523399 w 523399"/>
                  <a:gd name="connsiteY0" fmla="*/ 0 h 268605"/>
                  <a:gd name="connsiteX1" fmla="*/ 261462 w 523399"/>
                  <a:gd name="connsiteY1" fmla="*/ 168592 h 268605"/>
                  <a:gd name="connsiteX2" fmla="*/ 0 w 523399"/>
                  <a:gd name="connsiteY2" fmla="*/ 268605 h 268605"/>
                </a:gdLst>
                <a:ahLst/>
                <a:cxnLst>
                  <a:cxn ang="0">
                    <a:pos x="connsiteX0" y="connsiteY0"/>
                  </a:cxn>
                  <a:cxn ang="0">
                    <a:pos x="connsiteX1" y="connsiteY1"/>
                  </a:cxn>
                  <a:cxn ang="0">
                    <a:pos x="connsiteX2" y="connsiteY2"/>
                  </a:cxn>
                </a:cxnLst>
                <a:rect l="l" t="t" r="r" b="b"/>
                <a:pathLst>
                  <a:path w="523399" h="268605">
                    <a:moveTo>
                      <a:pt x="523399" y="0"/>
                    </a:moveTo>
                    <a:cubicBezTo>
                      <a:pt x="434499" y="60960"/>
                      <a:pt x="355442" y="119062"/>
                      <a:pt x="261462" y="168592"/>
                    </a:cubicBezTo>
                    <a:cubicBezTo>
                      <a:pt x="167482" y="218122"/>
                      <a:pt x="99060" y="230505"/>
                      <a:pt x="0" y="268605"/>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5109369" y="4070350"/>
                <a:ext cx="562451" cy="320516"/>
              </a:xfrm>
              <a:custGeom>
                <a:avLst/>
                <a:gdLst>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12420 h 365760"/>
                  <a:gd name="connsiteX3" fmla="*/ 0 w 579120"/>
                  <a:gd name="connsiteY3" fmla="*/ 365760 h 365760"/>
                  <a:gd name="connsiteX0" fmla="*/ 579120 w 579120"/>
                  <a:gd name="connsiteY0" fmla="*/ 0 h 365760"/>
                  <a:gd name="connsiteX1" fmla="*/ 281940 w 579120"/>
                  <a:gd name="connsiteY1" fmla="*/ 243840 h 365760"/>
                  <a:gd name="connsiteX2" fmla="*/ 152400 w 579120"/>
                  <a:gd name="connsiteY2" fmla="*/ 329089 h 365760"/>
                  <a:gd name="connsiteX3" fmla="*/ 0 w 579120"/>
                  <a:gd name="connsiteY3" fmla="*/ 365760 h 365760"/>
                  <a:gd name="connsiteX0" fmla="*/ 579120 w 579120"/>
                  <a:gd name="connsiteY0" fmla="*/ 0 h 365760"/>
                  <a:gd name="connsiteX1" fmla="*/ 360521 w 579120"/>
                  <a:gd name="connsiteY1" fmla="*/ 196215 h 365760"/>
                  <a:gd name="connsiteX2" fmla="*/ 152400 w 579120"/>
                  <a:gd name="connsiteY2" fmla="*/ 329089 h 365760"/>
                  <a:gd name="connsiteX3" fmla="*/ 0 w 579120"/>
                  <a:gd name="connsiteY3" fmla="*/ 365760 h 365760"/>
                  <a:gd name="connsiteX0" fmla="*/ 579120 w 579120"/>
                  <a:gd name="connsiteY0" fmla="*/ 0 h 365760"/>
                  <a:gd name="connsiteX1" fmla="*/ 360521 w 579120"/>
                  <a:gd name="connsiteY1" fmla="*/ 196215 h 365760"/>
                  <a:gd name="connsiteX2" fmla="*/ 152400 w 579120"/>
                  <a:gd name="connsiteY2" fmla="*/ 329089 h 365760"/>
                  <a:gd name="connsiteX3" fmla="*/ 0 w 579120"/>
                  <a:gd name="connsiteY3" fmla="*/ 365760 h 365760"/>
                  <a:gd name="connsiteX0" fmla="*/ 562451 w 562451"/>
                  <a:gd name="connsiteY0" fmla="*/ 0 h 335490"/>
                  <a:gd name="connsiteX1" fmla="*/ 343852 w 562451"/>
                  <a:gd name="connsiteY1" fmla="*/ 196215 h 335490"/>
                  <a:gd name="connsiteX2" fmla="*/ 135731 w 562451"/>
                  <a:gd name="connsiteY2" fmla="*/ 329089 h 335490"/>
                  <a:gd name="connsiteX3" fmla="*/ 0 w 562451"/>
                  <a:gd name="connsiteY3" fmla="*/ 320516 h 335490"/>
                  <a:gd name="connsiteX0" fmla="*/ 562451 w 562451"/>
                  <a:gd name="connsiteY0" fmla="*/ 0 h 320516"/>
                  <a:gd name="connsiteX1" fmla="*/ 343852 w 562451"/>
                  <a:gd name="connsiteY1" fmla="*/ 196215 h 320516"/>
                  <a:gd name="connsiteX2" fmla="*/ 0 w 562451"/>
                  <a:gd name="connsiteY2" fmla="*/ 320516 h 320516"/>
                  <a:gd name="connsiteX0" fmla="*/ 562451 w 562451"/>
                  <a:gd name="connsiteY0" fmla="*/ 0 h 320516"/>
                  <a:gd name="connsiteX1" fmla="*/ 327183 w 562451"/>
                  <a:gd name="connsiteY1" fmla="*/ 186690 h 320516"/>
                  <a:gd name="connsiteX2" fmla="*/ 0 w 562451"/>
                  <a:gd name="connsiteY2" fmla="*/ 320516 h 320516"/>
                </a:gdLst>
                <a:ahLst/>
                <a:cxnLst>
                  <a:cxn ang="0">
                    <a:pos x="connsiteX0" y="connsiteY0"/>
                  </a:cxn>
                  <a:cxn ang="0">
                    <a:pos x="connsiteX1" y="connsiteY1"/>
                  </a:cxn>
                  <a:cxn ang="0">
                    <a:pos x="connsiteX2" y="connsiteY2"/>
                  </a:cxn>
                </a:cxnLst>
                <a:rect l="l" t="t" r="r" b="b"/>
                <a:pathLst>
                  <a:path w="562451" h="320516">
                    <a:moveTo>
                      <a:pt x="562451" y="0"/>
                    </a:moveTo>
                    <a:cubicBezTo>
                      <a:pt x="463391" y="81280"/>
                      <a:pt x="420925" y="133271"/>
                      <a:pt x="327183" y="186690"/>
                    </a:cubicBezTo>
                    <a:cubicBezTo>
                      <a:pt x="233441" y="240109"/>
                      <a:pt x="71636" y="294620"/>
                      <a:pt x="0" y="320516"/>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ext Placeholder 1"/>
          <p:cNvSpPr>
            <a:spLocks noGrp="1"/>
          </p:cNvSpPr>
          <p:nvPr>
            <p:ph type="body" sz="quarter" idx="10"/>
          </p:nvPr>
        </p:nvSpPr>
        <p:spPr/>
        <p:txBody>
          <a:bodyPr/>
          <a:lstStyle/>
          <a:p>
            <a:r>
              <a:rPr lang="en-US" dirty="0"/>
              <a:t>Hebrew inscription mentioning “Yahweh of Hosts,” from Judah, 800–750 BC</a:t>
            </a:r>
          </a:p>
        </p:txBody>
      </p:sp>
      <p:sp>
        <p:nvSpPr>
          <p:cNvPr id="3" name="Text Placeholder 2"/>
          <p:cNvSpPr>
            <a:spLocks noGrp="1"/>
          </p:cNvSpPr>
          <p:nvPr>
            <p:ph type="body" sz="quarter" idx="12"/>
          </p:nvPr>
        </p:nvSpPr>
        <p:spPr/>
        <p:txBody>
          <a:bodyPr/>
          <a:lstStyle/>
          <a:p>
            <a:r>
              <a:rPr lang="en-US" dirty="0"/>
              <a:t>7:26</a:t>
            </a:r>
          </a:p>
        </p:txBody>
      </p:sp>
      <p:sp>
        <p:nvSpPr>
          <p:cNvPr id="4" name="Title 3"/>
          <p:cNvSpPr>
            <a:spLocks noGrp="1"/>
          </p:cNvSpPr>
          <p:nvPr>
            <p:ph type="title"/>
          </p:nvPr>
        </p:nvSpPr>
        <p:spPr/>
        <p:txBody>
          <a:bodyPr/>
          <a:lstStyle/>
          <a:p>
            <a:r>
              <a:rPr lang="en-US" dirty="0"/>
              <a:t>May Your name be magnified forever, saying, “Yahweh of hosts is God over Israel”</a:t>
            </a:r>
          </a:p>
        </p:txBody>
      </p:sp>
      <p:pic>
        <p:nvPicPr>
          <p:cNvPr id="19" name="Picture 18" descr="A close up of a stone building&#10;&#10;Description automatically generated">
            <a:extLst>
              <a:ext uri="{FF2B5EF4-FFF2-40B4-BE49-F238E27FC236}">
                <a16:creationId xmlns:a16="http://schemas.microsoft.com/office/drawing/2014/main" id="{A792FE6B-0C9F-45F4-8E38-95875F7239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Tree>
    <p:extLst>
      <p:ext uri="{BB962C8B-B14F-4D97-AF65-F5344CB8AC3E}">
        <p14:creationId xmlns:p14="http://schemas.microsoft.com/office/powerpoint/2010/main" val="4589115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PCB size\19 Persia-pcb\Louvre in Tehran Museum\Relief fragment with head of Mede tributary, alabaster, from Khorsabad, 8th c BC, tb051418454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0515" y="258271"/>
            <a:ext cx="6302971" cy="659973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Alabaster relief fragment with head of Mede tributary, from Khorsabad, 8th century BC</a:t>
            </a:r>
          </a:p>
        </p:txBody>
      </p:sp>
      <p:sp>
        <p:nvSpPr>
          <p:cNvPr id="3" name="Text Placeholder 2"/>
          <p:cNvSpPr>
            <a:spLocks noGrp="1"/>
          </p:cNvSpPr>
          <p:nvPr>
            <p:ph type="body" sz="quarter" idx="12"/>
          </p:nvPr>
        </p:nvSpPr>
        <p:spPr/>
        <p:txBody>
          <a:bodyPr/>
          <a:lstStyle/>
          <a:p>
            <a:r>
              <a:rPr lang="en-US" dirty="0"/>
              <a:t>7:27</a:t>
            </a:r>
          </a:p>
        </p:txBody>
      </p:sp>
      <p:sp>
        <p:nvSpPr>
          <p:cNvPr id="4" name="Title 3"/>
          <p:cNvSpPr>
            <a:spLocks noGrp="1"/>
          </p:cNvSpPr>
          <p:nvPr>
            <p:ph type="title"/>
          </p:nvPr>
        </p:nvSpPr>
        <p:spPr/>
        <p:txBody>
          <a:bodyPr/>
          <a:lstStyle/>
          <a:p>
            <a:r>
              <a:rPr lang="en-US" dirty="0"/>
              <a:t>You have made a revelation to your servant, saying, “I will build you a house”</a:t>
            </a:r>
          </a:p>
        </p:txBody>
      </p:sp>
    </p:spTree>
    <p:extLst>
      <p:ext uri="{BB962C8B-B14F-4D97-AF65-F5344CB8AC3E}">
        <p14:creationId xmlns:p14="http://schemas.microsoft.com/office/powerpoint/2010/main" val="58285333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ood&#10;&#10;Description automatically generated">
            <a:extLst>
              <a:ext uri="{FF2B5EF4-FFF2-40B4-BE49-F238E27FC236}">
                <a16:creationId xmlns:a16="http://schemas.microsoft.com/office/drawing/2014/main" id="{AAA7222D-B1DD-47E8-B580-5DEF1B144DCD}"/>
              </a:ext>
            </a:extLst>
          </p:cNvPr>
          <p:cNvPicPr>
            <a:picLocks noChangeAspect="1"/>
          </p:cNvPicPr>
          <p:nvPr/>
        </p:nvPicPr>
        <p:blipFill rotWithShape="1">
          <a:blip r:embed="rId3">
            <a:extLst>
              <a:ext uri="{28A0092B-C50C-407E-A947-70E740481C1C}">
                <a14:useLocalDpi xmlns:a14="http://schemas.microsoft.com/office/drawing/2010/main" val="0"/>
              </a:ext>
            </a:extLst>
          </a:blip>
          <a:srcRect t="9285" r="4021" b="9354"/>
          <a:stretch/>
        </p:blipFill>
        <p:spPr>
          <a:xfrm>
            <a:off x="0" y="674913"/>
            <a:ext cx="9144000" cy="5503465"/>
          </a:xfrm>
          <a:prstGeom prst="rect">
            <a:avLst/>
          </a:prstGeom>
        </p:spPr>
      </p:pic>
      <p:sp>
        <p:nvSpPr>
          <p:cNvPr id="2" name="Text Placeholder 1"/>
          <p:cNvSpPr>
            <a:spLocks noGrp="1"/>
          </p:cNvSpPr>
          <p:nvPr>
            <p:ph type="body" sz="quarter" idx="10"/>
          </p:nvPr>
        </p:nvSpPr>
        <p:spPr/>
        <p:txBody>
          <a:bodyPr/>
          <a:lstStyle/>
          <a:p>
            <a:r>
              <a:rPr lang="en-US" dirty="0"/>
              <a:t>Ivory plaque with kneeling male with upraised hands, 8th–7th centuries BC</a:t>
            </a:r>
          </a:p>
        </p:txBody>
      </p:sp>
      <p:sp>
        <p:nvSpPr>
          <p:cNvPr id="3" name="Text Placeholder 2"/>
          <p:cNvSpPr>
            <a:spLocks noGrp="1"/>
          </p:cNvSpPr>
          <p:nvPr>
            <p:ph type="body" sz="quarter" idx="12"/>
          </p:nvPr>
        </p:nvSpPr>
        <p:spPr/>
        <p:txBody>
          <a:bodyPr/>
          <a:lstStyle/>
          <a:p>
            <a:r>
              <a:rPr lang="en-US" dirty="0"/>
              <a:t>7:27</a:t>
            </a:r>
          </a:p>
        </p:txBody>
      </p:sp>
      <p:sp>
        <p:nvSpPr>
          <p:cNvPr id="4" name="Title 3"/>
          <p:cNvSpPr>
            <a:spLocks noGrp="1"/>
          </p:cNvSpPr>
          <p:nvPr>
            <p:ph type="title"/>
          </p:nvPr>
        </p:nvSpPr>
        <p:spPr/>
        <p:txBody>
          <a:bodyPr/>
          <a:lstStyle/>
          <a:p>
            <a:r>
              <a:rPr lang="en-US" dirty="0"/>
              <a:t>On account of this Your servant has found courage to pray this prayer</a:t>
            </a:r>
          </a:p>
        </p:txBody>
      </p:sp>
    </p:spTree>
    <p:extLst>
      <p:ext uri="{BB962C8B-B14F-4D97-AF65-F5344CB8AC3E}">
        <p14:creationId xmlns:p14="http://schemas.microsoft.com/office/powerpoint/2010/main" val="267668505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food&#10;&#10;Description automatically generated">
            <a:extLst>
              <a:ext uri="{FF2B5EF4-FFF2-40B4-BE49-F238E27FC236}">
                <a16:creationId xmlns:a16="http://schemas.microsoft.com/office/drawing/2014/main" id="{78C0B717-3236-41EB-8D18-6FA607E03D35}"/>
              </a:ext>
            </a:extLst>
          </p:cNvPr>
          <p:cNvPicPr>
            <a:picLocks noChangeAspect="1"/>
          </p:cNvPicPr>
          <p:nvPr/>
        </p:nvPicPr>
        <p:blipFill rotWithShape="1">
          <a:blip r:embed="rId3">
            <a:extLst>
              <a:ext uri="{28A0092B-C50C-407E-A947-70E740481C1C}">
                <a14:useLocalDpi xmlns:a14="http://schemas.microsoft.com/office/drawing/2010/main" val="0"/>
              </a:ext>
            </a:extLst>
          </a:blip>
          <a:srcRect t="9285" r="4021" b="9354"/>
          <a:stretch/>
        </p:blipFill>
        <p:spPr>
          <a:xfrm>
            <a:off x="0" y="674913"/>
            <a:ext cx="9144000" cy="5503465"/>
          </a:xfrm>
          <a:prstGeom prst="rect">
            <a:avLst/>
          </a:prstGeom>
        </p:spPr>
      </p:pic>
      <p:sp>
        <p:nvSpPr>
          <p:cNvPr id="2" name="Text Placeholder 1"/>
          <p:cNvSpPr>
            <a:spLocks noGrp="1"/>
          </p:cNvSpPr>
          <p:nvPr>
            <p:ph type="body" sz="quarter" idx="10"/>
          </p:nvPr>
        </p:nvSpPr>
        <p:spPr/>
        <p:txBody>
          <a:bodyPr/>
          <a:lstStyle/>
          <a:p>
            <a:r>
              <a:rPr lang="en-US" dirty="0"/>
              <a:t>Ivory plaque with kneeling male with upraised hands, 8th–7th centuries BC</a:t>
            </a:r>
          </a:p>
        </p:txBody>
      </p:sp>
      <p:sp>
        <p:nvSpPr>
          <p:cNvPr id="3" name="Text Placeholder 2"/>
          <p:cNvSpPr>
            <a:spLocks noGrp="1"/>
          </p:cNvSpPr>
          <p:nvPr>
            <p:ph type="body" sz="quarter" idx="12"/>
          </p:nvPr>
        </p:nvSpPr>
        <p:spPr/>
        <p:txBody>
          <a:bodyPr/>
          <a:lstStyle/>
          <a:p>
            <a:r>
              <a:rPr lang="en-US" dirty="0"/>
              <a:t>7:27</a:t>
            </a:r>
          </a:p>
        </p:txBody>
      </p:sp>
      <p:sp>
        <p:nvSpPr>
          <p:cNvPr id="4" name="Title 3"/>
          <p:cNvSpPr>
            <a:spLocks noGrp="1"/>
          </p:cNvSpPr>
          <p:nvPr>
            <p:ph type="title"/>
          </p:nvPr>
        </p:nvSpPr>
        <p:spPr/>
        <p:txBody>
          <a:bodyPr/>
          <a:lstStyle/>
          <a:p>
            <a:r>
              <a:rPr lang="en-US" dirty="0"/>
              <a:t>On account of this Your servant has found courage to pray this prayer</a:t>
            </a:r>
          </a:p>
        </p:txBody>
      </p:sp>
      <p:sp>
        <p:nvSpPr>
          <p:cNvPr id="10" name="Freeform 5">
            <a:extLst>
              <a:ext uri="{FF2B5EF4-FFF2-40B4-BE49-F238E27FC236}">
                <a16:creationId xmlns:a16="http://schemas.microsoft.com/office/drawing/2014/main" id="{80B26689-130A-49D1-B2A6-FEA188BF34EF}"/>
              </a:ext>
            </a:extLst>
          </p:cNvPr>
          <p:cNvSpPr/>
          <p:nvPr/>
        </p:nvSpPr>
        <p:spPr>
          <a:xfrm>
            <a:off x="4180268" y="2305029"/>
            <a:ext cx="1603065" cy="2178744"/>
          </a:xfrm>
          <a:custGeom>
            <a:avLst/>
            <a:gdLst>
              <a:gd name="connsiteX0" fmla="*/ 538163 w 1571625"/>
              <a:gd name="connsiteY0" fmla="*/ 523875 h 2166938"/>
              <a:gd name="connsiteX1" fmla="*/ 538163 w 1571625"/>
              <a:gd name="connsiteY1" fmla="*/ 461963 h 2166938"/>
              <a:gd name="connsiteX2" fmla="*/ 681038 w 1571625"/>
              <a:gd name="connsiteY2" fmla="*/ 452438 h 2166938"/>
              <a:gd name="connsiteX3" fmla="*/ 709613 w 1571625"/>
              <a:gd name="connsiteY3" fmla="*/ 323850 h 2166938"/>
              <a:gd name="connsiteX4" fmla="*/ 776288 w 1571625"/>
              <a:gd name="connsiteY4" fmla="*/ 295275 h 2166938"/>
              <a:gd name="connsiteX5" fmla="*/ 642938 w 1571625"/>
              <a:gd name="connsiteY5" fmla="*/ 190500 h 2166938"/>
              <a:gd name="connsiteX6" fmla="*/ 485775 w 1571625"/>
              <a:gd name="connsiteY6" fmla="*/ 0 h 2166938"/>
              <a:gd name="connsiteX7" fmla="*/ 133350 w 1571625"/>
              <a:gd name="connsiteY7" fmla="*/ 180975 h 2166938"/>
              <a:gd name="connsiteX8" fmla="*/ 223838 w 1571625"/>
              <a:gd name="connsiteY8" fmla="*/ 423863 h 2166938"/>
              <a:gd name="connsiteX9" fmla="*/ 209550 w 1571625"/>
              <a:gd name="connsiteY9" fmla="*/ 533400 h 2166938"/>
              <a:gd name="connsiteX10" fmla="*/ 61913 w 1571625"/>
              <a:gd name="connsiteY10" fmla="*/ 552450 h 2166938"/>
              <a:gd name="connsiteX11" fmla="*/ 42863 w 1571625"/>
              <a:gd name="connsiteY11" fmla="*/ 695325 h 2166938"/>
              <a:gd name="connsiteX12" fmla="*/ 171450 w 1571625"/>
              <a:gd name="connsiteY12" fmla="*/ 909638 h 2166938"/>
              <a:gd name="connsiteX13" fmla="*/ 204788 w 1571625"/>
              <a:gd name="connsiteY13" fmla="*/ 1271588 h 2166938"/>
              <a:gd name="connsiteX14" fmla="*/ 161925 w 1571625"/>
              <a:gd name="connsiteY14" fmla="*/ 1600200 h 2166938"/>
              <a:gd name="connsiteX15" fmla="*/ 271463 w 1571625"/>
              <a:gd name="connsiteY15" fmla="*/ 1695450 h 2166938"/>
              <a:gd name="connsiteX16" fmla="*/ 4763 w 1571625"/>
              <a:gd name="connsiteY16" fmla="*/ 1652588 h 2166938"/>
              <a:gd name="connsiteX17" fmla="*/ 0 w 1571625"/>
              <a:gd name="connsiteY17" fmla="*/ 1895475 h 2166938"/>
              <a:gd name="connsiteX18" fmla="*/ 0 w 1571625"/>
              <a:gd name="connsiteY18" fmla="*/ 2095500 h 2166938"/>
              <a:gd name="connsiteX19" fmla="*/ 114300 w 1571625"/>
              <a:gd name="connsiteY19" fmla="*/ 2119313 h 2166938"/>
              <a:gd name="connsiteX20" fmla="*/ 71438 w 1571625"/>
              <a:gd name="connsiteY20" fmla="*/ 2038350 h 2166938"/>
              <a:gd name="connsiteX21" fmla="*/ 161925 w 1571625"/>
              <a:gd name="connsiteY21" fmla="*/ 1766888 h 2166938"/>
              <a:gd name="connsiteX22" fmla="*/ 947738 w 1571625"/>
              <a:gd name="connsiteY22" fmla="*/ 2152650 h 2166938"/>
              <a:gd name="connsiteX23" fmla="*/ 847725 w 1571625"/>
              <a:gd name="connsiteY23" fmla="*/ 1776413 h 2166938"/>
              <a:gd name="connsiteX24" fmla="*/ 695325 w 1571625"/>
              <a:gd name="connsiteY24" fmla="*/ 1614488 h 2166938"/>
              <a:gd name="connsiteX25" fmla="*/ 962025 w 1571625"/>
              <a:gd name="connsiteY25" fmla="*/ 1347788 h 2166938"/>
              <a:gd name="connsiteX26" fmla="*/ 1166813 w 1571625"/>
              <a:gd name="connsiteY26" fmla="*/ 2157413 h 2166938"/>
              <a:gd name="connsiteX27" fmla="*/ 1571625 w 1571625"/>
              <a:gd name="connsiteY27" fmla="*/ 2166938 h 2166938"/>
              <a:gd name="connsiteX28" fmla="*/ 1504950 w 1571625"/>
              <a:gd name="connsiteY28" fmla="*/ 2100263 h 2166938"/>
              <a:gd name="connsiteX29" fmla="*/ 1281113 w 1571625"/>
              <a:gd name="connsiteY29" fmla="*/ 2019300 h 2166938"/>
              <a:gd name="connsiteX30" fmla="*/ 1038225 w 1571625"/>
              <a:gd name="connsiteY30" fmla="*/ 1157288 h 2166938"/>
              <a:gd name="connsiteX31" fmla="*/ 547688 w 1571625"/>
              <a:gd name="connsiteY31" fmla="*/ 1271588 h 2166938"/>
              <a:gd name="connsiteX32" fmla="*/ 600075 w 1571625"/>
              <a:gd name="connsiteY32" fmla="*/ 895350 h 2166938"/>
              <a:gd name="connsiteX33" fmla="*/ 704850 w 1571625"/>
              <a:gd name="connsiteY33" fmla="*/ 881063 h 2166938"/>
              <a:gd name="connsiteX34" fmla="*/ 981075 w 1571625"/>
              <a:gd name="connsiteY34" fmla="*/ 1081088 h 2166938"/>
              <a:gd name="connsiteX35" fmla="*/ 1314450 w 1571625"/>
              <a:gd name="connsiteY35" fmla="*/ 819150 h 2166938"/>
              <a:gd name="connsiteX36" fmla="*/ 1528763 w 1571625"/>
              <a:gd name="connsiteY36" fmla="*/ 476250 h 2166938"/>
              <a:gd name="connsiteX37" fmla="*/ 1347788 w 1571625"/>
              <a:gd name="connsiteY37" fmla="*/ 461963 h 2166938"/>
              <a:gd name="connsiteX38" fmla="*/ 1190625 w 1571625"/>
              <a:gd name="connsiteY38" fmla="*/ 762000 h 2166938"/>
              <a:gd name="connsiteX39" fmla="*/ 942975 w 1571625"/>
              <a:gd name="connsiteY39" fmla="*/ 938213 h 2166938"/>
              <a:gd name="connsiteX40" fmla="*/ 842963 w 1571625"/>
              <a:gd name="connsiteY40" fmla="*/ 804863 h 2166938"/>
              <a:gd name="connsiteX41" fmla="*/ 1052513 w 1571625"/>
              <a:gd name="connsiteY41" fmla="*/ 604838 h 2166938"/>
              <a:gd name="connsiteX42" fmla="*/ 1247775 w 1571625"/>
              <a:gd name="connsiteY42" fmla="*/ 238125 h 2166938"/>
              <a:gd name="connsiteX43" fmla="*/ 1028700 w 1571625"/>
              <a:gd name="connsiteY43" fmla="*/ 385763 h 2166938"/>
              <a:gd name="connsiteX44" fmla="*/ 919163 w 1571625"/>
              <a:gd name="connsiteY44" fmla="*/ 638175 h 2166938"/>
              <a:gd name="connsiteX45" fmla="*/ 771525 w 1571625"/>
              <a:gd name="connsiteY45" fmla="*/ 700088 h 2166938"/>
              <a:gd name="connsiteX46" fmla="*/ 723900 w 1571625"/>
              <a:gd name="connsiteY46" fmla="*/ 585788 h 2166938"/>
              <a:gd name="connsiteX47" fmla="*/ 538163 w 1571625"/>
              <a:gd name="connsiteY47" fmla="*/ 523875 h 2166938"/>
              <a:gd name="connsiteX0" fmla="*/ 538163 w 1571625"/>
              <a:gd name="connsiteY0" fmla="*/ 523875 h 2166938"/>
              <a:gd name="connsiteX1" fmla="*/ 538163 w 1571625"/>
              <a:gd name="connsiteY1" fmla="*/ 461963 h 2166938"/>
              <a:gd name="connsiteX2" fmla="*/ 681038 w 1571625"/>
              <a:gd name="connsiteY2" fmla="*/ 452438 h 2166938"/>
              <a:gd name="connsiteX3" fmla="*/ 709613 w 1571625"/>
              <a:gd name="connsiteY3" fmla="*/ 323850 h 2166938"/>
              <a:gd name="connsiteX4" fmla="*/ 776288 w 1571625"/>
              <a:gd name="connsiteY4" fmla="*/ 295275 h 2166938"/>
              <a:gd name="connsiteX5" fmla="*/ 642938 w 1571625"/>
              <a:gd name="connsiteY5" fmla="*/ 190500 h 2166938"/>
              <a:gd name="connsiteX6" fmla="*/ 485775 w 1571625"/>
              <a:gd name="connsiteY6" fmla="*/ 0 h 2166938"/>
              <a:gd name="connsiteX7" fmla="*/ 133350 w 1571625"/>
              <a:gd name="connsiteY7" fmla="*/ 180975 h 2166938"/>
              <a:gd name="connsiteX8" fmla="*/ 223838 w 1571625"/>
              <a:gd name="connsiteY8" fmla="*/ 423863 h 2166938"/>
              <a:gd name="connsiteX9" fmla="*/ 209550 w 1571625"/>
              <a:gd name="connsiteY9" fmla="*/ 533400 h 2166938"/>
              <a:gd name="connsiteX10" fmla="*/ 61913 w 1571625"/>
              <a:gd name="connsiteY10" fmla="*/ 552450 h 2166938"/>
              <a:gd name="connsiteX11" fmla="*/ 42863 w 1571625"/>
              <a:gd name="connsiteY11" fmla="*/ 695325 h 2166938"/>
              <a:gd name="connsiteX12" fmla="*/ 171450 w 1571625"/>
              <a:gd name="connsiteY12" fmla="*/ 909638 h 2166938"/>
              <a:gd name="connsiteX13" fmla="*/ 204788 w 1571625"/>
              <a:gd name="connsiteY13" fmla="*/ 1271588 h 2166938"/>
              <a:gd name="connsiteX14" fmla="*/ 161925 w 1571625"/>
              <a:gd name="connsiteY14" fmla="*/ 1600200 h 2166938"/>
              <a:gd name="connsiteX15" fmla="*/ 271463 w 1571625"/>
              <a:gd name="connsiteY15" fmla="*/ 1695450 h 2166938"/>
              <a:gd name="connsiteX16" fmla="*/ 4763 w 1571625"/>
              <a:gd name="connsiteY16" fmla="*/ 1652588 h 2166938"/>
              <a:gd name="connsiteX17" fmla="*/ 0 w 1571625"/>
              <a:gd name="connsiteY17" fmla="*/ 1895475 h 2166938"/>
              <a:gd name="connsiteX18" fmla="*/ 0 w 1571625"/>
              <a:gd name="connsiteY18" fmla="*/ 2095500 h 2166938"/>
              <a:gd name="connsiteX19" fmla="*/ 114300 w 1571625"/>
              <a:gd name="connsiteY19" fmla="*/ 2119313 h 2166938"/>
              <a:gd name="connsiteX20" fmla="*/ 71438 w 1571625"/>
              <a:gd name="connsiteY20" fmla="*/ 2038350 h 2166938"/>
              <a:gd name="connsiteX21" fmla="*/ 161925 w 1571625"/>
              <a:gd name="connsiteY21" fmla="*/ 1766888 h 2166938"/>
              <a:gd name="connsiteX22" fmla="*/ 947738 w 1571625"/>
              <a:gd name="connsiteY22" fmla="*/ 2152650 h 2166938"/>
              <a:gd name="connsiteX23" fmla="*/ 847725 w 1571625"/>
              <a:gd name="connsiteY23" fmla="*/ 1776413 h 2166938"/>
              <a:gd name="connsiteX24" fmla="*/ 695325 w 1571625"/>
              <a:gd name="connsiteY24" fmla="*/ 1614488 h 2166938"/>
              <a:gd name="connsiteX25" fmla="*/ 962025 w 1571625"/>
              <a:gd name="connsiteY25" fmla="*/ 1347788 h 2166938"/>
              <a:gd name="connsiteX26" fmla="*/ 1166813 w 1571625"/>
              <a:gd name="connsiteY26" fmla="*/ 2157413 h 2166938"/>
              <a:gd name="connsiteX27" fmla="*/ 1571625 w 1571625"/>
              <a:gd name="connsiteY27" fmla="*/ 2166938 h 2166938"/>
              <a:gd name="connsiteX28" fmla="*/ 1504950 w 1571625"/>
              <a:gd name="connsiteY28" fmla="*/ 2100263 h 2166938"/>
              <a:gd name="connsiteX29" fmla="*/ 1281113 w 1571625"/>
              <a:gd name="connsiteY29" fmla="*/ 2019300 h 2166938"/>
              <a:gd name="connsiteX30" fmla="*/ 1038225 w 1571625"/>
              <a:gd name="connsiteY30" fmla="*/ 1157288 h 2166938"/>
              <a:gd name="connsiteX31" fmla="*/ 547688 w 1571625"/>
              <a:gd name="connsiteY31" fmla="*/ 1271588 h 2166938"/>
              <a:gd name="connsiteX32" fmla="*/ 600075 w 1571625"/>
              <a:gd name="connsiteY32" fmla="*/ 895350 h 2166938"/>
              <a:gd name="connsiteX33" fmla="*/ 704850 w 1571625"/>
              <a:gd name="connsiteY33" fmla="*/ 881063 h 2166938"/>
              <a:gd name="connsiteX34" fmla="*/ 981075 w 1571625"/>
              <a:gd name="connsiteY34" fmla="*/ 1081088 h 2166938"/>
              <a:gd name="connsiteX35" fmla="*/ 1314450 w 1571625"/>
              <a:gd name="connsiteY35" fmla="*/ 819150 h 2166938"/>
              <a:gd name="connsiteX36" fmla="*/ 1528763 w 1571625"/>
              <a:gd name="connsiteY36" fmla="*/ 476250 h 2166938"/>
              <a:gd name="connsiteX37" fmla="*/ 1347788 w 1571625"/>
              <a:gd name="connsiteY37" fmla="*/ 461963 h 2166938"/>
              <a:gd name="connsiteX38" fmla="*/ 1190625 w 1571625"/>
              <a:gd name="connsiteY38" fmla="*/ 762000 h 2166938"/>
              <a:gd name="connsiteX39" fmla="*/ 942975 w 1571625"/>
              <a:gd name="connsiteY39" fmla="*/ 938213 h 2166938"/>
              <a:gd name="connsiteX40" fmla="*/ 842963 w 1571625"/>
              <a:gd name="connsiteY40" fmla="*/ 804863 h 2166938"/>
              <a:gd name="connsiteX41" fmla="*/ 1052513 w 1571625"/>
              <a:gd name="connsiteY41" fmla="*/ 604838 h 2166938"/>
              <a:gd name="connsiteX42" fmla="*/ 1247775 w 1571625"/>
              <a:gd name="connsiteY42" fmla="*/ 238125 h 2166938"/>
              <a:gd name="connsiteX43" fmla="*/ 1028700 w 1571625"/>
              <a:gd name="connsiteY43" fmla="*/ 385763 h 2166938"/>
              <a:gd name="connsiteX44" fmla="*/ 919163 w 1571625"/>
              <a:gd name="connsiteY44" fmla="*/ 638175 h 2166938"/>
              <a:gd name="connsiteX45" fmla="*/ 771525 w 1571625"/>
              <a:gd name="connsiteY45" fmla="*/ 700088 h 2166938"/>
              <a:gd name="connsiteX46" fmla="*/ 723900 w 1571625"/>
              <a:gd name="connsiteY46" fmla="*/ 585788 h 2166938"/>
              <a:gd name="connsiteX47" fmla="*/ 538163 w 1571625"/>
              <a:gd name="connsiteY47" fmla="*/ 523875 h 2166938"/>
              <a:gd name="connsiteX0" fmla="*/ 538163 w 1571625"/>
              <a:gd name="connsiteY0" fmla="*/ 523890 h 2166953"/>
              <a:gd name="connsiteX1" fmla="*/ 538163 w 1571625"/>
              <a:gd name="connsiteY1" fmla="*/ 461978 h 2166953"/>
              <a:gd name="connsiteX2" fmla="*/ 681038 w 1571625"/>
              <a:gd name="connsiteY2" fmla="*/ 452453 h 2166953"/>
              <a:gd name="connsiteX3" fmla="*/ 709613 w 1571625"/>
              <a:gd name="connsiteY3" fmla="*/ 323865 h 2166953"/>
              <a:gd name="connsiteX4" fmla="*/ 776288 w 1571625"/>
              <a:gd name="connsiteY4" fmla="*/ 295290 h 2166953"/>
              <a:gd name="connsiteX5" fmla="*/ 642938 w 1571625"/>
              <a:gd name="connsiteY5" fmla="*/ 190515 h 2166953"/>
              <a:gd name="connsiteX6" fmla="*/ 485775 w 1571625"/>
              <a:gd name="connsiteY6" fmla="*/ 15 h 2166953"/>
              <a:gd name="connsiteX7" fmla="*/ 133350 w 1571625"/>
              <a:gd name="connsiteY7" fmla="*/ 180990 h 2166953"/>
              <a:gd name="connsiteX8" fmla="*/ 223838 w 1571625"/>
              <a:gd name="connsiteY8" fmla="*/ 423878 h 2166953"/>
              <a:gd name="connsiteX9" fmla="*/ 209550 w 1571625"/>
              <a:gd name="connsiteY9" fmla="*/ 533415 h 2166953"/>
              <a:gd name="connsiteX10" fmla="*/ 61913 w 1571625"/>
              <a:gd name="connsiteY10" fmla="*/ 552465 h 2166953"/>
              <a:gd name="connsiteX11" fmla="*/ 42863 w 1571625"/>
              <a:gd name="connsiteY11" fmla="*/ 695340 h 2166953"/>
              <a:gd name="connsiteX12" fmla="*/ 171450 w 1571625"/>
              <a:gd name="connsiteY12" fmla="*/ 909653 h 2166953"/>
              <a:gd name="connsiteX13" fmla="*/ 204788 w 1571625"/>
              <a:gd name="connsiteY13" fmla="*/ 1271603 h 2166953"/>
              <a:gd name="connsiteX14" fmla="*/ 161925 w 1571625"/>
              <a:gd name="connsiteY14" fmla="*/ 1600215 h 2166953"/>
              <a:gd name="connsiteX15" fmla="*/ 271463 w 1571625"/>
              <a:gd name="connsiteY15" fmla="*/ 1695465 h 2166953"/>
              <a:gd name="connsiteX16" fmla="*/ 4763 w 1571625"/>
              <a:gd name="connsiteY16" fmla="*/ 1652603 h 2166953"/>
              <a:gd name="connsiteX17" fmla="*/ 0 w 1571625"/>
              <a:gd name="connsiteY17" fmla="*/ 1895490 h 2166953"/>
              <a:gd name="connsiteX18" fmla="*/ 0 w 1571625"/>
              <a:gd name="connsiteY18" fmla="*/ 2095515 h 2166953"/>
              <a:gd name="connsiteX19" fmla="*/ 114300 w 1571625"/>
              <a:gd name="connsiteY19" fmla="*/ 2119328 h 2166953"/>
              <a:gd name="connsiteX20" fmla="*/ 71438 w 1571625"/>
              <a:gd name="connsiteY20" fmla="*/ 2038365 h 2166953"/>
              <a:gd name="connsiteX21" fmla="*/ 161925 w 1571625"/>
              <a:gd name="connsiteY21" fmla="*/ 1766903 h 2166953"/>
              <a:gd name="connsiteX22" fmla="*/ 947738 w 1571625"/>
              <a:gd name="connsiteY22" fmla="*/ 2152665 h 2166953"/>
              <a:gd name="connsiteX23" fmla="*/ 847725 w 1571625"/>
              <a:gd name="connsiteY23" fmla="*/ 1776428 h 2166953"/>
              <a:gd name="connsiteX24" fmla="*/ 695325 w 1571625"/>
              <a:gd name="connsiteY24" fmla="*/ 1614503 h 2166953"/>
              <a:gd name="connsiteX25" fmla="*/ 962025 w 1571625"/>
              <a:gd name="connsiteY25" fmla="*/ 1347803 h 2166953"/>
              <a:gd name="connsiteX26" fmla="*/ 1166813 w 1571625"/>
              <a:gd name="connsiteY26" fmla="*/ 2157428 h 2166953"/>
              <a:gd name="connsiteX27" fmla="*/ 1571625 w 1571625"/>
              <a:gd name="connsiteY27" fmla="*/ 2166953 h 2166953"/>
              <a:gd name="connsiteX28" fmla="*/ 1504950 w 1571625"/>
              <a:gd name="connsiteY28" fmla="*/ 2100278 h 2166953"/>
              <a:gd name="connsiteX29" fmla="*/ 1281113 w 1571625"/>
              <a:gd name="connsiteY29" fmla="*/ 2019315 h 2166953"/>
              <a:gd name="connsiteX30" fmla="*/ 1038225 w 1571625"/>
              <a:gd name="connsiteY30" fmla="*/ 1157303 h 2166953"/>
              <a:gd name="connsiteX31" fmla="*/ 547688 w 1571625"/>
              <a:gd name="connsiteY31" fmla="*/ 1271603 h 2166953"/>
              <a:gd name="connsiteX32" fmla="*/ 600075 w 1571625"/>
              <a:gd name="connsiteY32" fmla="*/ 895365 h 2166953"/>
              <a:gd name="connsiteX33" fmla="*/ 704850 w 1571625"/>
              <a:gd name="connsiteY33" fmla="*/ 881078 h 2166953"/>
              <a:gd name="connsiteX34" fmla="*/ 981075 w 1571625"/>
              <a:gd name="connsiteY34" fmla="*/ 1081103 h 2166953"/>
              <a:gd name="connsiteX35" fmla="*/ 1314450 w 1571625"/>
              <a:gd name="connsiteY35" fmla="*/ 819165 h 2166953"/>
              <a:gd name="connsiteX36" fmla="*/ 1528763 w 1571625"/>
              <a:gd name="connsiteY36" fmla="*/ 476265 h 2166953"/>
              <a:gd name="connsiteX37" fmla="*/ 1347788 w 1571625"/>
              <a:gd name="connsiteY37" fmla="*/ 461978 h 2166953"/>
              <a:gd name="connsiteX38" fmla="*/ 1190625 w 1571625"/>
              <a:gd name="connsiteY38" fmla="*/ 762015 h 2166953"/>
              <a:gd name="connsiteX39" fmla="*/ 942975 w 1571625"/>
              <a:gd name="connsiteY39" fmla="*/ 938228 h 2166953"/>
              <a:gd name="connsiteX40" fmla="*/ 842963 w 1571625"/>
              <a:gd name="connsiteY40" fmla="*/ 804878 h 2166953"/>
              <a:gd name="connsiteX41" fmla="*/ 1052513 w 1571625"/>
              <a:gd name="connsiteY41" fmla="*/ 604853 h 2166953"/>
              <a:gd name="connsiteX42" fmla="*/ 1247775 w 1571625"/>
              <a:gd name="connsiteY42" fmla="*/ 238140 h 2166953"/>
              <a:gd name="connsiteX43" fmla="*/ 1028700 w 1571625"/>
              <a:gd name="connsiteY43" fmla="*/ 385778 h 2166953"/>
              <a:gd name="connsiteX44" fmla="*/ 919163 w 1571625"/>
              <a:gd name="connsiteY44" fmla="*/ 638190 h 2166953"/>
              <a:gd name="connsiteX45" fmla="*/ 771525 w 1571625"/>
              <a:gd name="connsiteY45" fmla="*/ 700103 h 2166953"/>
              <a:gd name="connsiteX46" fmla="*/ 723900 w 1571625"/>
              <a:gd name="connsiteY46" fmla="*/ 585803 h 2166953"/>
              <a:gd name="connsiteX47" fmla="*/ 538163 w 1571625"/>
              <a:gd name="connsiteY47" fmla="*/ 523890 h 2166953"/>
              <a:gd name="connsiteX0" fmla="*/ 538163 w 1571625"/>
              <a:gd name="connsiteY0" fmla="*/ 523890 h 2166953"/>
              <a:gd name="connsiteX1" fmla="*/ 538163 w 1571625"/>
              <a:gd name="connsiteY1" fmla="*/ 461978 h 2166953"/>
              <a:gd name="connsiteX2" fmla="*/ 681038 w 1571625"/>
              <a:gd name="connsiteY2" fmla="*/ 452453 h 2166953"/>
              <a:gd name="connsiteX3" fmla="*/ 709613 w 1571625"/>
              <a:gd name="connsiteY3" fmla="*/ 323865 h 2166953"/>
              <a:gd name="connsiteX4" fmla="*/ 776288 w 1571625"/>
              <a:gd name="connsiteY4" fmla="*/ 295290 h 2166953"/>
              <a:gd name="connsiteX5" fmla="*/ 642938 w 1571625"/>
              <a:gd name="connsiteY5" fmla="*/ 190515 h 2166953"/>
              <a:gd name="connsiteX6" fmla="*/ 485775 w 1571625"/>
              <a:gd name="connsiteY6" fmla="*/ 15 h 2166953"/>
              <a:gd name="connsiteX7" fmla="*/ 119063 w 1571625"/>
              <a:gd name="connsiteY7" fmla="*/ 185752 h 2166953"/>
              <a:gd name="connsiteX8" fmla="*/ 223838 w 1571625"/>
              <a:gd name="connsiteY8" fmla="*/ 423878 h 2166953"/>
              <a:gd name="connsiteX9" fmla="*/ 209550 w 1571625"/>
              <a:gd name="connsiteY9" fmla="*/ 533415 h 2166953"/>
              <a:gd name="connsiteX10" fmla="*/ 61913 w 1571625"/>
              <a:gd name="connsiteY10" fmla="*/ 552465 h 2166953"/>
              <a:gd name="connsiteX11" fmla="*/ 42863 w 1571625"/>
              <a:gd name="connsiteY11" fmla="*/ 695340 h 2166953"/>
              <a:gd name="connsiteX12" fmla="*/ 171450 w 1571625"/>
              <a:gd name="connsiteY12" fmla="*/ 909653 h 2166953"/>
              <a:gd name="connsiteX13" fmla="*/ 204788 w 1571625"/>
              <a:gd name="connsiteY13" fmla="*/ 1271603 h 2166953"/>
              <a:gd name="connsiteX14" fmla="*/ 161925 w 1571625"/>
              <a:gd name="connsiteY14" fmla="*/ 1600215 h 2166953"/>
              <a:gd name="connsiteX15" fmla="*/ 271463 w 1571625"/>
              <a:gd name="connsiteY15" fmla="*/ 1695465 h 2166953"/>
              <a:gd name="connsiteX16" fmla="*/ 4763 w 1571625"/>
              <a:gd name="connsiteY16" fmla="*/ 1652603 h 2166953"/>
              <a:gd name="connsiteX17" fmla="*/ 0 w 1571625"/>
              <a:gd name="connsiteY17" fmla="*/ 1895490 h 2166953"/>
              <a:gd name="connsiteX18" fmla="*/ 0 w 1571625"/>
              <a:gd name="connsiteY18" fmla="*/ 2095515 h 2166953"/>
              <a:gd name="connsiteX19" fmla="*/ 114300 w 1571625"/>
              <a:gd name="connsiteY19" fmla="*/ 2119328 h 2166953"/>
              <a:gd name="connsiteX20" fmla="*/ 71438 w 1571625"/>
              <a:gd name="connsiteY20" fmla="*/ 2038365 h 2166953"/>
              <a:gd name="connsiteX21" fmla="*/ 161925 w 1571625"/>
              <a:gd name="connsiteY21" fmla="*/ 1766903 h 2166953"/>
              <a:gd name="connsiteX22" fmla="*/ 947738 w 1571625"/>
              <a:gd name="connsiteY22" fmla="*/ 2152665 h 2166953"/>
              <a:gd name="connsiteX23" fmla="*/ 847725 w 1571625"/>
              <a:gd name="connsiteY23" fmla="*/ 1776428 h 2166953"/>
              <a:gd name="connsiteX24" fmla="*/ 695325 w 1571625"/>
              <a:gd name="connsiteY24" fmla="*/ 1614503 h 2166953"/>
              <a:gd name="connsiteX25" fmla="*/ 962025 w 1571625"/>
              <a:gd name="connsiteY25" fmla="*/ 1347803 h 2166953"/>
              <a:gd name="connsiteX26" fmla="*/ 1166813 w 1571625"/>
              <a:gd name="connsiteY26" fmla="*/ 2157428 h 2166953"/>
              <a:gd name="connsiteX27" fmla="*/ 1571625 w 1571625"/>
              <a:gd name="connsiteY27" fmla="*/ 2166953 h 2166953"/>
              <a:gd name="connsiteX28" fmla="*/ 1504950 w 1571625"/>
              <a:gd name="connsiteY28" fmla="*/ 2100278 h 2166953"/>
              <a:gd name="connsiteX29" fmla="*/ 1281113 w 1571625"/>
              <a:gd name="connsiteY29" fmla="*/ 2019315 h 2166953"/>
              <a:gd name="connsiteX30" fmla="*/ 1038225 w 1571625"/>
              <a:gd name="connsiteY30" fmla="*/ 1157303 h 2166953"/>
              <a:gd name="connsiteX31" fmla="*/ 547688 w 1571625"/>
              <a:gd name="connsiteY31" fmla="*/ 1271603 h 2166953"/>
              <a:gd name="connsiteX32" fmla="*/ 600075 w 1571625"/>
              <a:gd name="connsiteY32" fmla="*/ 895365 h 2166953"/>
              <a:gd name="connsiteX33" fmla="*/ 704850 w 1571625"/>
              <a:gd name="connsiteY33" fmla="*/ 881078 h 2166953"/>
              <a:gd name="connsiteX34" fmla="*/ 981075 w 1571625"/>
              <a:gd name="connsiteY34" fmla="*/ 1081103 h 2166953"/>
              <a:gd name="connsiteX35" fmla="*/ 1314450 w 1571625"/>
              <a:gd name="connsiteY35" fmla="*/ 819165 h 2166953"/>
              <a:gd name="connsiteX36" fmla="*/ 1528763 w 1571625"/>
              <a:gd name="connsiteY36" fmla="*/ 476265 h 2166953"/>
              <a:gd name="connsiteX37" fmla="*/ 1347788 w 1571625"/>
              <a:gd name="connsiteY37" fmla="*/ 461978 h 2166953"/>
              <a:gd name="connsiteX38" fmla="*/ 1190625 w 1571625"/>
              <a:gd name="connsiteY38" fmla="*/ 762015 h 2166953"/>
              <a:gd name="connsiteX39" fmla="*/ 942975 w 1571625"/>
              <a:gd name="connsiteY39" fmla="*/ 938228 h 2166953"/>
              <a:gd name="connsiteX40" fmla="*/ 842963 w 1571625"/>
              <a:gd name="connsiteY40" fmla="*/ 804878 h 2166953"/>
              <a:gd name="connsiteX41" fmla="*/ 1052513 w 1571625"/>
              <a:gd name="connsiteY41" fmla="*/ 604853 h 2166953"/>
              <a:gd name="connsiteX42" fmla="*/ 1247775 w 1571625"/>
              <a:gd name="connsiteY42" fmla="*/ 238140 h 2166953"/>
              <a:gd name="connsiteX43" fmla="*/ 1028700 w 1571625"/>
              <a:gd name="connsiteY43" fmla="*/ 385778 h 2166953"/>
              <a:gd name="connsiteX44" fmla="*/ 919163 w 1571625"/>
              <a:gd name="connsiteY44" fmla="*/ 638190 h 2166953"/>
              <a:gd name="connsiteX45" fmla="*/ 771525 w 1571625"/>
              <a:gd name="connsiteY45" fmla="*/ 700103 h 2166953"/>
              <a:gd name="connsiteX46" fmla="*/ 723900 w 1571625"/>
              <a:gd name="connsiteY46" fmla="*/ 585803 h 2166953"/>
              <a:gd name="connsiteX47" fmla="*/ 538163 w 1571625"/>
              <a:gd name="connsiteY47" fmla="*/ 523890 h 2166953"/>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2383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2383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78581 w 1571625"/>
              <a:gd name="connsiteY16" fmla="*/ 1631177 h 2166958"/>
              <a:gd name="connsiteX17" fmla="*/ 4763 w 1571625"/>
              <a:gd name="connsiteY17" fmla="*/ 1652608 h 2166958"/>
              <a:gd name="connsiteX18" fmla="*/ 0 w 1571625"/>
              <a:gd name="connsiteY18" fmla="*/ 1895495 h 2166958"/>
              <a:gd name="connsiteX19" fmla="*/ 0 w 1571625"/>
              <a:gd name="connsiteY19" fmla="*/ 2095520 h 2166958"/>
              <a:gd name="connsiteX20" fmla="*/ 114300 w 1571625"/>
              <a:gd name="connsiteY20" fmla="*/ 2119333 h 2166958"/>
              <a:gd name="connsiteX21" fmla="*/ 71438 w 1571625"/>
              <a:gd name="connsiteY21" fmla="*/ 2038370 h 2166958"/>
              <a:gd name="connsiteX22" fmla="*/ 161925 w 1571625"/>
              <a:gd name="connsiteY22" fmla="*/ 1766908 h 2166958"/>
              <a:gd name="connsiteX23" fmla="*/ 947738 w 1571625"/>
              <a:gd name="connsiteY23" fmla="*/ 2152670 h 2166958"/>
              <a:gd name="connsiteX24" fmla="*/ 847725 w 1571625"/>
              <a:gd name="connsiteY24" fmla="*/ 1776433 h 2166958"/>
              <a:gd name="connsiteX25" fmla="*/ 695325 w 1571625"/>
              <a:gd name="connsiteY25" fmla="*/ 1614508 h 2166958"/>
              <a:gd name="connsiteX26" fmla="*/ 962025 w 1571625"/>
              <a:gd name="connsiteY26" fmla="*/ 1347808 h 2166958"/>
              <a:gd name="connsiteX27" fmla="*/ 1166813 w 1571625"/>
              <a:gd name="connsiteY27" fmla="*/ 2157433 h 2166958"/>
              <a:gd name="connsiteX28" fmla="*/ 1571625 w 1571625"/>
              <a:gd name="connsiteY28" fmla="*/ 2166958 h 2166958"/>
              <a:gd name="connsiteX29" fmla="*/ 1504950 w 1571625"/>
              <a:gd name="connsiteY29" fmla="*/ 2100283 h 2166958"/>
              <a:gd name="connsiteX30" fmla="*/ 1281113 w 1571625"/>
              <a:gd name="connsiteY30" fmla="*/ 2019320 h 2166958"/>
              <a:gd name="connsiteX31" fmla="*/ 1038225 w 1571625"/>
              <a:gd name="connsiteY31" fmla="*/ 1157308 h 2166958"/>
              <a:gd name="connsiteX32" fmla="*/ 547688 w 1571625"/>
              <a:gd name="connsiteY32" fmla="*/ 1271608 h 2166958"/>
              <a:gd name="connsiteX33" fmla="*/ 600075 w 1571625"/>
              <a:gd name="connsiteY33" fmla="*/ 895370 h 2166958"/>
              <a:gd name="connsiteX34" fmla="*/ 704850 w 1571625"/>
              <a:gd name="connsiteY34" fmla="*/ 881083 h 2166958"/>
              <a:gd name="connsiteX35" fmla="*/ 981075 w 1571625"/>
              <a:gd name="connsiteY35" fmla="*/ 1081108 h 2166958"/>
              <a:gd name="connsiteX36" fmla="*/ 1314450 w 1571625"/>
              <a:gd name="connsiteY36" fmla="*/ 819170 h 2166958"/>
              <a:gd name="connsiteX37" fmla="*/ 1528763 w 1571625"/>
              <a:gd name="connsiteY37" fmla="*/ 476270 h 2166958"/>
              <a:gd name="connsiteX38" fmla="*/ 1347788 w 1571625"/>
              <a:gd name="connsiteY38" fmla="*/ 461983 h 2166958"/>
              <a:gd name="connsiteX39" fmla="*/ 1190625 w 1571625"/>
              <a:gd name="connsiteY39" fmla="*/ 762020 h 2166958"/>
              <a:gd name="connsiteX40" fmla="*/ 942975 w 1571625"/>
              <a:gd name="connsiteY40" fmla="*/ 938233 h 2166958"/>
              <a:gd name="connsiteX41" fmla="*/ 842963 w 1571625"/>
              <a:gd name="connsiteY41" fmla="*/ 804883 h 2166958"/>
              <a:gd name="connsiteX42" fmla="*/ 1052513 w 1571625"/>
              <a:gd name="connsiteY42" fmla="*/ 604858 h 2166958"/>
              <a:gd name="connsiteX43" fmla="*/ 1247775 w 1571625"/>
              <a:gd name="connsiteY43" fmla="*/ 238145 h 2166958"/>
              <a:gd name="connsiteX44" fmla="*/ 1028700 w 1571625"/>
              <a:gd name="connsiteY44" fmla="*/ 385783 h 2166958"/>
              <a:gd name="connsiteX45" fmla="*/ 919163 w 1571625"/>
              <a:gd name="connsiteY45" fmla="*/ 638195 h 2166958"/>
              <a:gd name="connsiteX46" fmla="*/ 771525 w 1571625"/>
              <a:gd name="connsiteY46" fmla="*/ 700108 h 2166958"/>
              <a:gd name="connsiteX47" fmla="*/ 723900 w 1571625"/>
              <a:gd name="connsiteY47" fmla="*/ 585808 h 2166958"/>
              <a:gd name="connsiteX48" fmla="*/ 538163 w 1571625"/>
              <a:gd name="connsiteY48"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47755 w 1581217"/>
              <a:gd name="connsiteY0" fmla="*/ 523895 h 2166958"/>
              <a:gd name="connsiteX1" fmla="*/ 547755 w 1581217"/>
              <a:gd name="connsiteY1" fmla="*/ 461983 h 2166958"/>
              <a:gd name="connsiteX2" fmla="*/ 690630 w 1581217"/>
              <a:gd name="connsiteY2" fmla="*/ 452458 h 2166958"/>
              <a:gd name="connsiteX3" fmla="*/ 719205 w 1581217"/>
              <a:gd name="connsiteY3" fmla="*/ 323870 h 2166958"/>
              <a:gd name="connsiteX4" fmla="*/ 785880 w 1581217"/>
              <a:gd name="connsiteY4" fmla="*/ 295295 h 2166958"/>
              <a:gd name="connsiteX5" fmla="*/ 652530 w 1581217"/>
              <a:gd name="connsiteY5" fmla="*/ 190520 h 2166958"/>
              <a:gd name="connsiteX6" fmla="*/ 495367 w 1581217"/>
              <a:gd name="connsiteY6" fmla="*/ 20 h 2166958"/>
              <a:gd name="connsiteX7" fmla="*/ 128655 w 1581217"/>
              <a:gd name="connsiteY7" fmla="*/ 185757 h 2166958"/>
              <a:gd name="connsiteX8" fmla="*/ 214380 w 1581217"/>
              <a:gd name="connsiteY8" fmla="*/ 423883 h 2166958"/>
              <a:gd name="connsiteX9" fmla="*/ 219142 w 1581217"/>
              <a:gd name="connsiteY9" fmla="*/ 533420 h 2166958"/>
              <a:gd name="connsiteX10" fmla="*/ 71505 w 1581217"/>
              <a:gd name="connsiteY10" fmla="*/ 552470 h 2166958"/>
              <a:gd name="connsiteX11" fmla="*/ 52455 w 1581217"/>
              <a:gd name="connsiteY11" fmla="*/ 695345 h 2166958"/>
              <a:gd name="connsiteX12" fmla="*/ 181042 w 1581217"/>
              <a:gd name="connsiteY12" fmla="*/ 909658 h 2166958"/>
              <a:gd name="connsiteX13" fmla="*/ 214380 w 1581217"/>
              <a:gd name="connsiteY13" fmla="*/ 1271608 h 2166958"/>
              <a:gd name="connsiteX14" fmla="*/ 171517 w 1581217"/>
              <a:gd name="connsiteY14" fmla="*/ 1600220 h 2166958"/>
              <a:gd name="connsiteX15" fmla="*/ 281055 w 1581217"/>
              <a:gd name="connsiteY15" fmla="*/ 1695470 h 2166958"/>
              <a:gd name="connsiteX16" fmla="*/ 14355 w 1581217"/>
              <a:gd name="connsiteY16" fmla="*/ 1652608 h 2166958"/>
              <a:gd name="connsiteX17" fmla="*/ 9592 w 1581217"/>
              <a:gd name="connsiteY17" fmla="*/ 1895495 h 2166958"/>
              <a:gd name="connsiteX18" fmla="*/ 9592 w 1581217"/>
              <a:gd name="connsiteY18" fmla="*/ 2095520 h 2166958"/>
              <a:gd name="connsiteX19" fmla="*/ 123892 w 1581217"/>
              <a:gd name="connsiteY19" fmla="*/ 2119333 h 2166958"/>
              <a:gd name="connsiteX20" fmla="*/ 81030 w 1581217"/>
              <a:gd name="connsiteY20" fmla="*/ 2038370 h 2166958"/>
              <a:gd name="connsiteX21" fmla="*/ 171517 w 1581217"/>
              <a:gd name="connsiteY21" fmla="*/ 1766908 h 2166958"/>
              <a:gd name="connsiteX22" fmla="*/ 957330 w 1581217"/>
              <a:gd name="connsiteY22" fmla="*/ 2152670 h 2166958"/>
              <a:gd name="connsiteX23" fmla="*/ 857317 w 1581217"/>
              <a:gd name="connsiteY23" fmla="*/ 1776433 h 2166958"/>
              <a:gd name="connsiteX24" fmla="*/ 704917 w 1581217"/>
              <a:gd name="connsiteY24" fmla="*/ 1614508 h 2166958"/>
              <a:gd name="connsiteX25" fmla="*/ 971617 w 1581217"/>
              <a:gd name="connsiteY25" fmla="*/ 1347808 h 2166958"/>
              <a:gd name="connsiteX26" fmla="*/ 1176405 w 1581217"/>
              <a:gd name="connsiteY26" fmla="*/ 2157433 h 2166958"/>
              <a:gd name="connsiteX27" fmla="*/ 1581217 w 1581217"/>
              <a:gd name="connsiteY27" fmla="*/ 2166958 h 2166958"/>
              <a:gd name="connsiteX28" fmla="*/ 1514542 w 1581217"/>
              <a:gd name="connsiteY28" fmla="*/ 2100283 h 2166958"/>
              <a:gd name="connsiteX29" fmla="*/ 1290705 w 1581217"/>
              <a:gd name="connsiteY29" fmla="*/ 2019320 h 2166958"/>
              <a:gd name="connsiteX30" fmla="*/ 1047817 w 1581217"/>
              <a:gd name="connsiteY30" fmla="*/ 1157308 h 2166958"/>
              <a:gd name="connsiteX31" fmla="*/ 557280 w 1581217"/>
              <a:gd name="connsiteY31" fmla="*/ 1271608 h 2166958"/>
              <a:gd name="connsiteX32" fmla="*/ 609667 w 1581217"/>
              <a:gd name="connsiteY32" fmla="*/ 895370 h 2166958"/>
              <a:gd name="connsiteX33" fmla="*/ 714442 w 1581217"/>
              <a:gd name="connsiteY33" fmla="*/ 881083 h 2166958"/>
              <a:gd name="connsiteX34" fmla="*/ 990667 w 1581217"/>
              <a:gd name="connsiteY34" fmla="*/ 1081108 h 2166958"/>
              <a:gd name="connsiteX35" fmla="*/ 1324042 w 1581217"/>
              <a:gd name="connsiteY35" fmla="*/ 819170 h 2166958"/>
              <a:gd name="connsiteX36" fmla="*/ 1538355 w 1581217"/>
              <a:gd name="connsiteY36" fmla="*/ 476270 h 2166958"/>
              <a:gd name="connsiteX37" fmla="*/ 1357380 w 1581217"/>
              <a:gd name="connsiteY37" fmla="*/ 461983 h 2166958"/>
              <a:gd name="connsiteX38" fmla="*/ 1200217 w 1581217"/>
              <a:gd name="connsiteY38" fmla="*/ 762020 h 2166958"/>
              <a:gd name="connsiteX39" fmla="*/ 952567 w 1581217"/>
              <a:gd name="connsiteY39" fmla="*/ 938233 h 2166958"/>
              <a:gd name="connsiteX40" fmla="*/ 852555 w 1581217"/>
              <a:gd name="connsiteY40" fmla="*/ 804883 h 2166958"/>
              <a:gd name="connsiteX41" fmla="*/ 1062105 w 1581217"/>
              <a:gd name="connsiteY41" fmla="*/ 604858 h 2166958"/>
              <a:gd name="connsiteX42" fmla="*/ 1257367 w 1581217"/>
              <a:gd name="connsiteY42" fmla="*/ 238145 h 2166958"/>
              <a:gd name="connsiteX43" fmla="*/ 1038292 w 1581217"/>
              <a:gd name="connsiteY43" fmla="*/ 385783 h 2166958"/>
              <a:gd name="connsiteX44" fmla="*/ 928755 w 1581217"/>
              <a:gd name="connsiteY44" fmla="*/ 638195 h 2166958"/>
              <a:gd name="connsiteX45" fmla="*/ 781117 w 1581217"/>
              <a:gd name="connsiteY45" fmla="*/ 700108 h 2166958"/>
              <a:gd name="connsiteX46" fmla="*/ 733492 w 1581217"/>
              <a:gd name="connsiteY46" fmla="*/ 585808 h 2166958"/>
              <a:gd name="connsiteX47" fmla="*/ 547755 w 1581217"/>
              <a:gd name="connsiteY47" fmla="*/ 523895 h 2166958"/>
              <a:gd name="connsiteX0" fmla="*/ 554038 w 1587500"/>
              <a:gd name="connsiteY0" fmla="*/ 523895 h 2166958"/>
              <a:gd name="connsiteX1" fmla="*/ 554038 w 1587500"/>
              <a:gd name="connsiteY1" fmla="*/ 461983 h 2166958"/>
              <a:gd name="connsiteX2" fmla="*/ 696913 w 1587500"/>
              <a:gd name="connsiteY2" fmla="*/ 452458 h 2166958"/>
              <a:gd name="connsiteX3" fmla="*/ 725488 w 1587500"/>
              <a:gd name="connsiteY3" fmla="*/ 323870 h 2166958"/>
              <a:gd name="connsiteX4" fmla="*/ 792163 w 1587500"/>
              <a:gd name="connsiteY4" fmla="*/ 295295 h 2166958"/>
              <a:gd name="connsiteX5" fmla="*/ 658813 w 1587500"/>
              <a:gd name="connsiteY5" fmla="*/ 190520 h 2166958"/>
              <a:gd name="connsiteX6" fmla="*/ 501650 w 1587500"/>
              <a:gd name="connsiteY6" fmla="*/ 20 h 2166958"/>
              <a:gd name="connsiteX7" fmla="*/ 134938 w 1587500"/>
              <a:gd name="connsiteY7" fmla="*/ 185757 h 2166958"/>
              <a:gd name="connsiteX8" fmla="*/ 220663 w 1587500"/>
              <a:gd name="connsiteY8" fmla="*/ 423883 h 2166958"/>
              <a:gd name="connsiteX9" fmla="*/ 225425 w 1587500"/>
              <a:gd name="connsiteY9" fmla="*/ 533420 h 2166958"/>
              <a:gd name="connsiteX10" fmla="*/ 77788 w 1587500"/>
              <a:gd name="connsiteY10" fmla="*/ 552470 h 2166958"/>
              <a:gd name="connsiteX11" fmla="*/ 58738 w 1587500"/>
              <a:gd name="connsiteY11" fmla="*/ 695345 h 2166958"/>
              <a:gd name="connsiteX12" fmla="*/ 187325 w 1587500"/>
              <a:gd name="connsiteY12" fmla="*/ 909658 h 2166958"/>
              <a:gd name="connsiteX13" fmla="*/ 220663 w 1587500"/>
              <a:gd name="connsiteY13" fmla="*/ 1271608 h 2166958"/>
              <a:gd name="connsiteX14" fmla="*/ 177800 w 1587500"/>
              <a:gd name="connsiteY14" fmla="*/ 1600220 h 2166958"/>
              <a:gd name="connsiteX15" fmla="*/ 287338 w 1587500"/>
              <a:gd name="connsiteY15" fmla="*/ 1695470 h 2166958"/>
              <a:gd name="connsiteX16" fmla="*/ 20638 w 1587500"/>
              <a:gd name="connsiteY16" fmla="*/ 1652608 h 2166958"/>
              <a:gd name="connsiteX17" fmla="*/ 15875 w 1587500"/>
              <a:gd name="connsiteY17" fmla="*/ 1895495 h 2166958"/>
              <a:gd name="connsiteX18" fmla="*/ 15875 w 1587500"/>
              <a:gd name="connsiteY18" fmla="*/ 2095520 h 2166958"/>
              <a:gd name="connsiteX19" fmla="*/ 130175 w 1587500"/>
              <a:gd name="connsiteY19" fmla="*/ 2119333 h 2166958"/>
              <a:gd name="connsiteX20" fmla="*/ 87313 w 1587500"/>
              <a:gd name="connsiteY20" fmla="*/ 2038370 h 2166958"/>
              <a:gd name="connsiteX21" fmla="*/ 177800 w 1587500"/>
              <a:gd name="connsiteY21" fmla="*/ 1766908 h 2166958"/>
              <a:gd name="connsiteX22" fmla="*/ 963613 w 1587500"/>
              <a:gd name="connsiteY22" fmla="*/ 2152670 h 2166958"/>
              <a:gd name="connsiteX23" fmla="*/ 863600 w 1587500"/>
              <a:gd name="connsiteY23" fmla="*/ 1776433 h 2166958"/>
              <a:gd name="connsiteX24" fmla="*/ 711200 w 1587500"/>
              <a:gd name="connsiteY24" fmla="*/ 1614508 h 2166958"/>
              <a:gd name="connsiteX25" fmla="*/ 977900 w 1587500"/>
              <a:gd name="connsiteY25" fmla="*/ 1347808 h 2166958"/>
              <a:gd name="connsiteX26" fmla="*/ 1182688 w 1587500"/>
              <a:gd name="connsiteY26" fmla="*/ 2157433 h 2166958"/>
              <a:gd name="connsiteX27" fmla="*/ 1587500 w 1587500"/>
              <a:gd name="connsiteY27" fmla="*/ 2166958 h 2166958"/>
              <a:gd name="connsiteX28" fmla="*/ 1520825 w 1587500"/>
              <a:gd name="connsiteY28" fmla="*/ 2100283 h 2166958"/>
              <a:gd name="connsiteX29" fmla="*/ 1296988 w 1587500"/>
              <a:gd name="connsiteY29" fmla="*/ 2019320 h 2166958"/>
              <a:gd name="connsiteX30" fmla="*/ 1054100 w 1587500"/>
              <a:gd name="connsiteY30" fmla="*/ 1157308 h 2166958"/>
              <a:gd name="connsiteX31" fmla="*/ 563563 w 1587500"/>
              <a:gd name="connsiteY31" fmla="*/ 1271608 h 2166958"/>
              <a:gd name="connsiteX32" fmla="*/ 615950 w 1587500"/>
              <a:gd name="connsiteY32" fmla="*/ 895370 h 2166958"/>
              <a:gd name="connsiteX33" fmla="*/ 720725 w 1587500"/>
              <a:gd name="connsiteY33" fmla="*/ 881083 h 2166958"/>
              <a:gd name="connsiteX34" fmla="*/ 996950 w 1587500"/>
              <a:gd name="connsiteY34" fmla="*/ 1081108 h 2166958"/>
              <a:gd name="connsiteX35" fmla="*/ 1330325 w 1587500"/>
              <a:gd name="connsiteY35" fmla="*/ 819170 h 2166958"/>
              <a:gd name="connsiteX36" fmla="*/ 1544638 w 1587500"/>
              <a:gd name="connsiteY36" fmla="*/ 476270 h 2166958"/>
              <a:gd name="connsiteX37" fmla="*/ 1363663 w 1587500"/>
              <a:gd name="connsiteY37" fmla="*/ 461983 h 2166958"/>
              <a:gd name="connsiteX38" fmla="*/ 1206500 w 1587500"/>
              <a:gd name="connsiteY38" fmla="*/ 762020 h 2166958"/>
              <a:gd name="connsiteX39" fmla="*/ 958850 w 1587500"/>
              <a:gd name="connsiteY39" fmla="*/ 938233 h 2166958"/>
              <a:gd name="connsiteX40" fmla="*/ 858838 w 1587500"/>
              <a:gd name="connsiteY40" fmla="*/ 804883 h 2166958"/>
              <a:gd name="connsiteX41" fmla="*/ 1068388 w 1587500"/>
              <a:gd name="connsiteY41" fmla="*/ 604858 h 2166958"/>
              <a:gd name="connsiteX42" fmla="*/ 1263650 w 1587500"/>
              <a:gd name="connsiteY42" fmla="*/ 238145 h 2166958"/>
              <a:gd name="connsiteX43" fmla="*/ 1044575 w 1587500"/>
              <a:gd name="connsiteY43" fmla="*/ 385783 h 2166958"/>
              <a:gd name="connsiteX44" fmla="*/ 935038 w 1587500"/>
              <a:gd name="connsiteY44" fmla="*/ 638195 h 2166958"/>
              <a:gd name="connsiteX45" fmla="*/ 787400 w 1587500"/>
              <a:gd name="connsiteY45" fmla="*/ 700108 h 2166958"/>
              <a:gd name="connsiteX46" fmla="*/ 739775 w 1587500"/>
              <a:gd name="connsiteY46" fmla="*/ 585808 h 2166958"/>
              <a:gd name="connsiteX47" fmla="*/ 554038 w 1587500"/>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79976 w 1591882"/>
              <a:gd name="connsiteY28" fmla="*/ 211933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79976 w 1591882"/>
              <a:gd name="connsiteY28" fmla="*/ 211933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82989"/>
              <a:gd name="connsiteX1" fmla="*/ 558420 w 1591882"/>
              <a:gd name="connsiteY1" fmla="*/ 461983 h 2182989"/>
              <a:gd name="connsiteX2" fmla="*/ 701295 w 1591882"/>
              <a:gd name="connsiteY2" fmla="*/ 452458 h 2182989"/>
              <a:gd name="connsiteX3" fmla="*/ 729870 w 1591882"/>
              <a:gd name="connsiteY3" fmla="*/ 323870 h 2182989"/>
              <a:gd name="connsiteX4" fmla="*/ 796545 w 1591882"/>
              <a:gd name="connsiteY4" fmla="*/ 295295 h 2182989"/>
              <a:gd name="connsiteX5" fmla="*/ 663195 w 1591882"/>
              <a:gd name="connsiteY5" fmla="*/ 190520 h 2182989"/>
              <a:gd name="connsiteX6" fmla="*/ 506032 w 1591882"/>
              <a:gd name="connsiteY6" fmla="*/ 20 h 2182989"/>
              <a:gd name="connsiteX7" fmla="*/ 139320 w 1591882"/>
              <a:gd name="connsiteY7" fmla="*/ 185757 h 2182989"/>
              <a:gd name="connsiteX8" fmla="*/ 225045 w 1591882"/>
              <a:gd name="connsiteY8" fmla="*/ 423883 h 2182989"/>
              <a:gd name="connsiteX9" fmla="*/ 229807 w 1591882"/>
              <a:gd name="connsiteY9" fmla="*/ 533420 h 2182989"/>
              <a:gd name="connsiteX10" fmla="*/ 82170 w 1591882"/>
              <a:gd name="connsiteY10" fmla="*/ 552470 h 2182989"/>
              <a:gd name="connsiteX11" fmla="*/ 63120 w 1591882"/>
              <a:gd name="connsiteY11" fmla="*/ 695345 h 2182989"/>
              <a:gd name="connsiteX12" fmla="*/ 191707 w 1591882"/>
              <a:gd name="connsiteY12" fmla="*/ 909658 h 2182989"/>
              <a:gd name="connsiteX13" fmla="*/ 225045 w 1591882"/>
              <a:gd name="connsiteY13" fmla="*/ 1271608 h 2182989"/>
              <a:gd name="connsiteX14" fmla="*/ 182182 w 1591882"/>
              <a:gd name="connsiteY14" fmla="*/ 1600220 h 2182989"/>
              <a:gd name="connsiteX15" fmla="*/ 291720 w 1591882"/>
              <a:gd name="connsiteY15" fmla="*/ 1695470 h 2182989"/>
              <a:gd name="connsiteX16" fmla="*/ 25020 w 1591882"/>
              <a:gd name="connsiteY16" fmla="*/ 1652608 h 2182989"/>
              <a:gd name="connsiteX17" fmla="*/ 20257 w 1591882"/>
              <a:gd name="connsiteY17" fmla="*/ 1895495 h 2182989"/>
              <a:gd name="connsiteX18" fmla="*/ 20257 w 1591882"/>
              <a:gd name="connsiteY18" fmla="*/ 2095520 h 2182989"/>
              <a:gd name="connsiteX19" fmla="*/ 134557 w 1591882"/>
              <a:gd name="connsiteY19" fmla="*/ 2119333 h 2182989"/>
              <a:gd name="connsiteX20" fmla="*/ 91695 w 1591882"/>
              <a:gd name="connsiteY20" fmla="*/ 2038370 h 2182989"/>
              <a:gd name="connsiteX21" fmla="*/ 179801 w 1591882"/>
              <a:gd name="connsiteY21" fmla="*/ 1781196 h 2182989"/>
              <a:gd name="connsiteX22" fmla="*/ 970377 w 1591882"/>
              <a:gd name="connsiteY22" fmla="*/ 2093139 h 2182989"/>
              <a:gd name="connsiteX23" fmla="*/ 867982 w 1591882"/>
              <a:gd name="connsiteY23" fmla="*/ 1776433 h 2182989"/>
              <a:gd name="connsiteX24" fmla="*/ 715582 w 1591882"/>
              <a:gd name="connsiteY24" fmla="*/ 1614508 h 2182989"/>
              <a:gd name="connsiteX25" fmla="*/ 982282 w 1591882"/>
              <a:gd name="connsiteY25" fmla="*/ 1354952 h 2182989"/>
              <a:gd name="connsiteX26" fmla="*/ 1187070 w 1591882"/>
              <a:gd name="connsiteY26" fmla="*/ 2157433 h 2182989"/>
              <a:gd name="connsiteX27" fmla="*/ 1591882 w 1591882"/>
              <a:gd name="connsiteY27" fmla="*/ 2166958 h 2182989"/>
              <a:gd name="connsiteX28" fmla="*/ 1579976 w 1591882"/>
              <a:gd name="connsiteY28" fmla="*/ 2119333 h 2182989"/>
              <a:gd name="connsiteX29" fmla="*/ 1301370 w 1591882"/>
              <a:gd name="connsiteY29" fmla="*/ 2019320 h 2182989"/>
              <a:gd name="connsiteX30" fmla="*/ 1058482 w 1591882"/>
              <a:gd name="connsiteY30" fmla="*/ 1157308 h 2182989"/>
              <a:gd name="connsiteX31" fmla="*/ 567945 w 1591882"/>
              <a:gd name="connsiteY31" fmla="*/ 1271608 h 2182989"/>
              <a:gd name="connsiteX32" fmla="*/ 620332 w 1591882"/>
              <a:gd name="connsiteY32" fmla="*/ 895370 h 2182989"/>
              <a:gd name="connsiteX33" fmla="*/ 725107 w 1591882"/>
              <a:gd name="connsiteY33" fmla="*/ 881083 h 2182989"/>
              <a:gd name="connsiteX34" fmla="*/ 1001332 w 1591882"/>
              <a:gd name="connsiteY34" fmla="*/ 1081108 h 2182989"/>
              <a:gd name="connsiteX35" fmla="*/ 1334707 w 1591882"/>
              <a:gd name="connsiteY35" fmla="*/ 819170 h 2182989"/>
              <a:gd name="connsiteX36" fmla="*/ 1549020 w 1591882"/>
              <a:gd name="connsiteY36" fmla="*/ 476270 h 2182989"/>
              <a:gd name="connsiteX37" fmla="*/ 1368045 w 1591882"/>
              <a:gd name="connsiteY37" fmla="*/ 461983 h 2182989"/>
              <a:gd name="connsiteX38" fmla="*/ 1210882 w 1591882"/>
              <a:gd name="connsiteY38" fmla="*/ 762020 h 2182989"/>
              <a:gd name="connsiteX39" fmla="*/ 963232 w 1591882"/>
              <a:gd name="connsiteY39" fmla="*/ 938233 h 2182989"/>
              <a:gd name="connsiteX40" fmla="*/ 863220 w 1591882"/>
              <a:gd name="connsiteY40" fmla="*/ 804883 h 2182989"/>
              <a:gd name="connsiteX41" fmla="*/ 1072770 w 1591882"/>
              <a:gd name="connsiteY41" fmla="*/ 604858 h 2182989"/>
              <a:gd name="connsiteX42" fmla="*/ 1268032 w 1591882"/>
              <a:gd name="connsiteY42" fmla="*/ 238145 h 2182989"/>
              <a:gd name="connsiteX43" fmla="*/ 1048957 w 1591882"/>
              <a:gd name="connsiteY43" fmla="*/ 385783 h 2182989"/>
              <a:gd name="connsiteX44" fmla="*/ 939420 w 1591882"/>
              <a:gd name="connsiteY44" fmla="*/ 638195 h 2182989"/>
              <a:gd name="connsiteX45" fmla="*/ 791782 w 1591882"/>
              <a:gd name="connsiteY45" fmla="*/ 700108 h 2182989"/>
              <a:gd name="connsiteX46" fmla="*/ 744157 w 1591882"/>
              <a:gd name="connsiteY46" fmla="*/ 585808 h 2182989"/>
              <a:gd name="connsiteX47" fmla="*/ 558420 w 1591882"/>
              <a:gd name="connsiteY47" fmla="*/ 523895 h 2182989"/>
              <a:gd name="connsiteX0" fmla="*/ 558420 w 1591882"/>
              <a:gd name="connsiteY0" fmla="*/ 523895 h 2178744"/>
              <a:gd name="connsiteX1" fmla="*/ 558420 w 1591882"/>
              <a:gd name="connsiteY1" fmla="*/ 461983 h 2178744"/>
              <a:gd name="connsiteX2" fmla="*/ 701295 w 1591882"/>
              <a:gd name="connsiteY2" fmla="*/ 452458 h 2178744"/>
              <a:gd name="connsiteX3" fmla="*/ 729870 w 1591882"/>
              <a:gd name="connsiteY3" fmla="*/ 323870 h 2178744"/>
              <a:gd name="connsiteX4" fmla="*/ 796545 w 1591882"/>
              <a:gd name="connsiteY4" fmla="*/ 295295 h 2178744"/>
              <a:gd name="connsiteX5" fmla="*/ 663195 w 1591882"/>
              <a:gd name="connsiteY5" fmla="*/ 190520 h 2178744"/>
              <a:gd name="connsiteX6" fmla="*/ 506032 w 1591882"/>
              <a:gd name="connsiteY6" fmla="*/ 20 h 2178744"/>
              <a:gd name="connsiteX7" fmla="*/ 139320 w 1591882"/>
              <a:gd name="connsiteY7" fmla="*/ 185757 h 2178744"/>
              <a:gd name="connsiteX8" fmla="*/ 225045 w 1591882"/>
              <a:gd name="connsiteY8" fmla="*/ 423883 h 2178744"/>
              <a:gd name="connsiteX9" fmla="*/ 229807 w 1591882"/>
              <a:gd name="connsiteY9" fmla="*/ 533420 h 2178744"/>
              <a:gd name="connsiteX10" fmla="*/ 82170 w 1591882"/>
              <a:gd name="connsiteY10" fmla="*/ 552470 h 2178744"/>
              <a:gd name="connsiteX11" fmla="*/ 63120 w 1591882"/>
              <a:gd name="connsiteY11" fmla="*/ 695345 h 2178744"/>
              <a:gd name="connsiteX12" fmla="*/ 191707 w 1591882"/>
              <a:gd name="connsiteY12" fmla="*/ 909658 h 2178744"/>
              <a:gd name="connsiteX13" fmla="*/ 225045 w 1591882"/>
              <a:gd name="connsiteY13" fmla="*/ 1271608 h 2178744"/>
              <a:gd name="connsiteX14" fmla="*/ 182182 w 1591882"/>
              <a:gd name="connsiteY14" fmla="*/ 1600220 h 2178744"/>
              <a:gd name="connsiteX15" fmla="*/ 291720 w 1591882"/>
              <a:gd name="connsiteY15" fmla="*/ 1695470 h 2178744"/>
              <a:gd name="connsiteX16" fmla="*/ 25020 w 1591882"/>
              <a:gd name="connsiteY16" fmla="*/ 1652608 h 2178744"/>
              <a:gd name="connsiteX17" fmla="*/ 20257 w 1591882"/>
              <a:gd name="connsiteY17" fmla="*/ 1895495 h 2178744"/>
              <a:gd name="connsiteX18" fmla="*/ 20257 w 1591882"/>
              <a:gd name="connsiteY18" fmla="*/ 2095520 h 2178744"/>
              <a:gd name="connsiteX19" fmla="*/ 134557 w 1591882"/>
              <a:gd name="connsiteY19" fmla="*/ 2119333 h 2178744"/>
              <a:gd name="connsiteX20" fmla="*/ 91695 w 1591882"/>
              <a:gd name="connsiteY20" fmla="*/ 2038370 h 2178744"/>
              <a:gd name="connsiteX21" fmla="*/ 179801 w 1591882"/>
              <a:gd name="connsiteY21" fmla="*/ 1781196 h 2178744"/>
              <a:gd name="connsiteX22" fmla="*/ 970377 w 1591882"/>
              <a:gd name="connsiteY22" fmla="*/ 2093139 h 2178744"/>
              <a:gd name="connsiteX23" fmla="*/ 867982 w 1591882"/>
              <a:gd name="connsiteY23" fmla="*/ 1776433 h 2178744"/>
              <a:gd name="connsiteX24" fmla="*/ 715582 w 1591882"/>
              <a:gd name="connsiteY24" fmla="*/ 1614508 h 2178744"/>
              <a:gd name="connsiteX25" fmla="*/ 982282 w 1591882"/>
              <a:gd name="connsiteY25" fmla="*/ 1354952 h 2178744"/>
              <a:gd name="connsiteX26" fmla="*/ 1187070 w 1591882"/>
              <a:gd name="connsiteY26" fmla="*/ 2157433 h 2178744"/>
              <a:gd name="connsiteX27" fmla="*/ 1591882 w 1591882"/>
              <a:gd name="connsiteY27" fmla="*/ 2166958 h 2178744"/>
              <a:gd name="connsiteX28" fmla="*/ 1579976 w 1591882"/>
              <a:gd name="connsiteY28" fmla="*/ 2119333 h 2178744"/>
              <a:gd name="connsiteX29" fmla="*/ 1301370 w 1591882"/>
              <a:gd name="connsiteY29" fmla="*/ 2019320 h 2178744"/>
              <a:gd name="connsiteX30" fmla="*/ 1058482 w 1591882"/>
              <a:gd name="connsiteY30" fmla="*/ 1157308 h 2178744"/>
              <a:gd name="connsiteX31" fmla="*/ 567945 w 1591882"/>
              <a:gd name="connsiteY31" fmla="*/ 1271608 h 2178744"/>
              <a:gd name="connsiteX32" fmla="*/ 620332 w 1591882"/>
              <a:gd name="connsiteY32" fmla="*/ 895370 h 2178744"/>
              <a:gd name="connsiteX33" fmla="*/ 725107 w 1591882"/>
              <a:gd name="connsiteY33" fmla="*/ 881083 h 2178744"/>
              <a:gd name="connsiteX34" fmla="*/ 1001332 w 1591882"/>
              <a:gd name="connsiteY34" fmla="*/ 1081108 h 2178744"/>
              <a:gd name="connsiteX35" fmla="*/ 1334707 w 1591882"/>
              <a:gd name="connsiteY35" fmla="*/ 819170 h 2178744"/>
              <a:gd name="connsiteX36" fmla="*/ 1549020 w 1591882"/>
              <a:gd name="connsiteY36" fmla="*/ 476270 h 2178744"/>
              <a:gd name="connsiteX37" fmla="*/ 1368045 w 1591882"/>
              <a:gd name="connsiteY37" fmla="*/ 461983 h 2178744"/>
              <a:gd name="connsiteX38" fmla="*/ 1210882 w 1591882"/>
              <a:gd name="connsiteY38" fmla="*/ 762020 h 2178744"/>
              <a:gd name="connsiteX39" fmla="*/ 963232 w 1591882"/>
              <a:gd name="connsiteY39" fmla="*/ 938233 h 2178744"/>
              <a:gd name="connsiteX40" fmla="*/ 863220 w 1591882"/>
              <a:gd name="connsiteY40" fmla="*/ 804883 h 2178744"/>
              <a:gd name="connsiteX41" fmla="*/ 1072770 w 1591882"/>
              <a:gd name="connsiteY41" fmla="*/ 604858 h 2178744"/>
              <a:gd name="connsiteX42" fmla="*/ 1268032 w 1591882"/>
              <a:gd name="connsiteY42" fmla="*/ 238145 h 2178744"/>
              <a:gd name="connsiteX43" fmla="*/ 1048957 w 1591882"/>
              <a:gd name="connsiteY43" fmla="*/ 385783 h 2178744"/>
              <a:gd name="connsiteX44" fmla="*/ 939420 w 1591882"/>
              <a:gd name="connsiteY44" fmla="*/ 638195 h 2178744"/>
              <a:gd name="connsiteX45" fmla="*/ 791782 w 1591882"/>
              <a:gd name="connsiteY45" fmla="*/ 700108 h 2178744"/>
              <a:gd name="connsiteX46" fmla="*/ 744157 w 1591882"/>
              <a:gd name="connsiteY46" fmla="*/ 585808 h 2178744"/>
              <a:gd name="connsiteX47" fmla="*/ 558420 w 1591882"/>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1370 w 1603065"/>
              <a:gd name="connsiteY29" fmla="*/ 2019320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1218026 w 1603065"/>
              <a:gd name="connsiteY39" fmla="*/ 752496 h 2178744"/>
              <a:gd name="connsiteX40" fmla="*/ 963232 w 1603065"/>
              <a:gd name="connsiteY40" fmla="*/ 938233 h 2178744"/>
              <a:gd name="connsiteX41" fmla="*/ 863220 w 1603065"/>
              <a:gd name="connsiteY41" fmla="*/ 804883 h 2178744"/>
              <a:gd name="connsiteX42" fmla="*/ 1072770 w 1603065"/>
              <a:gd name="connsiteY42" fmla="*/ 604858 h 2178744"/>
              <a:gd name="connsiteX43" fmla="*/ 1268032 w 1603065"/>
              <a:gd name="connsiteY43" fmla="*/ 238145 h 2178744"/>
              <a:gd name="connsiteX44" fmla="*/ 1048957 w 1603065"/>
              <a:gd name="connsiteY44" fmla="*/ 385783 h 2178744"/>
              <a:gd name="connsiteX45" fmla="*/ 939420 w 1603065"/>
              <a:gd name="connsiteY45" fmla="*/ 638195 h 2178744"/>
              <a:gd name="connsiteX46" fmla="*/ 791782 w 1603065"/>
              <a:gd name="connsiteY46" fmla="*/ 700108 h 2178744"/>
              <a:gd name="connsiteX47" fmla="*/ 744157 w 1603065"/>
              <a:gd name="connsiteY47" fmla="*/ 585808 h 2178744"/>
              <a:gd name="connsiteX48" fmla="*/ 558420 w 1603065"/>
              <a:gd name="connsiteY48"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8026 w 1603065"/>
              <a:gd name="connsiteY38" fmla="*/ 752496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4658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4658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58420 w 1603065"/>
              <a:gd name="connsiteY47" fmla="*/ 523895 h 2178744"/>
              <a:gd name="connsiteX0" fmla="*/ 515558 w 1603065"/>
              <a:gd name="connsiteY0" fmla="*/ 552470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03065" h="2178744">
                <a:moveTo>
                  <a:pt x="515558" y="552470"/>
                </a:moveTo>
                <a:lnTo>
                  <a:pt x="527464" y="459602"/>
                </a:lnTo>
                <a:cubicBezTo>
                  <a:pt x="585408" y="457221"/>
                  <a:pt x="657638" y="502464"/>
                  <a:pt x="701295" y="452458"/>
                </a:cubicBezTo>
                <a:cubicBezTo>
                  <a:pt x="717963" y="433407"/>
                  <a:pt x="679863" y="347683"/>
                  <a:pt x="729870" y="323870"/>
                </a:cubicBezTo>
                <a:cubicBezTo>
                  <a:pt x="752095" y="314345"/>
                  <a:pt x="781464" y="321489"/>
                  <a:pt x="796545" y="295295"/>
                </a:cubicBezTo>
                <a:cubicBezTo>
                  <a:pt x="792576" y="281802"/>
                  <a:pt x="707645" y="225445"/>
                  <a:pt x="663195" y="190520"/>
                </a:cubicBezTo>
                <a:cubicBezTo>
                  <a:pt x="610807" y="127020"/>
                  <a:pt x="646526" y="3989"/>
                  <a:pt x="506032" y="20"/>
                </a:cubicBezTo>
                <a:cubicBezTo>
                  <a:pt x="255207" y="-1567"/>
                  <a:pt x="204408" y="87332"/>
                  <a:pt x="139320" y="185757"/>
                </a:cubicBezTo>
                <a:cubicBezTo>
                  <a:pt x="136145" y="367526"/>
                  <a:pt x="180595" y="384989"/>
                  <a:pt x="225045" y="423883"/>
                </a:cubicBezTo>
                <a:lnTo>
                  <a:pt x="229807" y="533420"/>
                </a:lnTo>
                <a:cubicBezTo>
                  <a:pt x="180595" y="539770"/>
                  <a:pt x="100426" y="524689"/>
                  <a:pt x="82170" y="552470"/>
                </a:cubicBezTo>
                <a:cubicBezTo>
                  <a:pt x="37720" y="578663"/>
                  <a:pt x="36132" y="659626"/>
                  <a:pt x="63120" y="695345"/>
                </a:cubicBezTo>
                <a:cubicBezTo>
                  <a:pt x="105982" y="766783"/>
                  <a:pt x="155989" y="823933"/>
                  <a:pt x="191707" y="909658"/>
                </a:cubicBezTo>
                <a:cubicBezTo>
                  <a:pt x="226633" y="1030308"/>
                  <a:pt x="254413" y="1117621"/>
                  <a:pt x="225045" y="1271608"/>
                </a:cubicBezTo>
                <a:cubicBezTo>
                  <a:pt x="179801" y="1381145"/>
                  <a:pt x="141702" y="1481158"/>
                  <a:pt x="182182" y="1600220"/>
                </a:cubicBezTo>
                <a:cubicBezTo>
                  <a:pt x="194883" y="1634351"/>
                  <a:pt x="255207" y="1663720"/>
                  <a:pt x="291720" y="1695470"/>
                </a:cubicBezTo>
                <a:cubicBezTo>
                  <a:pt x="265526" y="1704201"/>
                  <a:pt x="70264" y="1619271"/>
                  <a:pt x="25020" y="1652608"/>
                </a:cubicBezTo>
                <a:cubicBezTo>
                  <a:pt x="-5143" y="1743095"/>
                  <a:pt x="21845" y="1814533"/>
                  <a:pt x="20257" y="1895495"/>
                </a:cubicBezTo>
                <a:cubicBezTo>
                  <a:pt x="-15462" y="1988364"/>
                  <a:pt x="3588" y="2081233"/>
                  <a:pt x="20257" y="2095520"/>
                </a:cubicBezTo>
                <a:cubicBezTo>
                  <a:pt x="41688" y="2117746"/>
                  <a:pt x="96457" y="2111395"/>
                  <a:pt x="134557" y="2119333"/>
                </a:cubicBezTo>
                <a:cubicBezTo>
                  <a:pt x="144082" y="2094726"/>
                  <a:pt x="70264" y="2079645"/>
                  <a:pt x="91695" y="2038370"/>
                </a:cubicBezTo>
                <a:cubicBezTo>
                  <a:pt x="109951" y="1931214"/>
                  <a:pt x="135351" y="1790721"/>
                  <a:pt x="179801" y="1781196"/>
                </a:cubicBezTo>
                <a:cubicBezTo>
                  <a:pt x="473488" y="2000271"/>
                  <a:pt x="886240" y="2197914"/>
                  <a:pt x="970377" y="2093139"/>
                </a:cubicBezTo>
                <a:cubicBezTo>
                  <a:pt x="1043401" y="1982807"/>
                  <a:pt x="930689" y="1860570"/>
                  <a:pt x="867982" y="1776433"/>
                </a:cubicBezTo>
                <a:lnTo>
                  <a:pt x="715582" y="1614508"/>
                </a:lnTo>
                <a:cubicBezTo>
                  <a:pt x="804482" y="1525608"/>
                  <a:pt x="871950" y="1484333"/>
                  <a:pt x="982282" y="1354952"/>
                </a:cubicBezTo>
                <a:cubicBezTo>
                  <a:pt x="1000539" y="1562915"/>
                  <a:pt x="1183101" y="1997095"/>
                  <a:pt x="1187070" y="2157433"/>
                </a:cubicBezTo>
                <a:cubicBezTo>
                  <a:pt x="1193419" y="2210614"/>
                  <a:pt x="1449802" y="2144733"/>
                  <a:pt x="1591882" y="2166958"/>
                </a:cubicBezTo>
                <a:cubicBezTo>
                  <a:pt x="1621250" y="2153465"/>
                  <a:pt x="1583945" y="2135208"/>
                  <a:pt x="1579976" y="2119333"/>
                </a:cubicBezTo>
                <a:cubicBezTo>
                  <a:pt x="1505364" y="2092345"/>
                  <a:pt x="1325976" y="2089171"/>
                  <a:pt x="1306133" y="2052658"/>
                </a:cubicBezTo>
                <a:cubicBezTo>
                  <a:pt x="1225170" y="1765321"/>
                  <a:pt x="1187070" y="1116033"/>
                  <a:pt x="1058482" y="1157308"/>
                </a:cubicBezTo>
                <a:cubicBezTo>
                  <a:pt x="871157" y="1159690"/>
                  <a:pt x="731457" y="1233508"/>
                  <a:pt x="567945" y="1271608"/>
                </a:cubicBezTo>
                <a:cubicBezTo>
                  <a:pt x="613982" y="1129526"/>
                  <a:pt x="629064" y="1018402"/>
                  <a:pt x="620332" y="912039"/>
                </a:cubicBezTo>
                <a:lnTo>
                  <a:pt x="725107" y="881083"/>
                </a:lnTo>
                <a:cubicBezTo>
                  <a:pt x="821944" y="1004908"/>
                  <a:pt x="942594" y="1100158"/>
                  <a:pt x="1001332" y="1081108"/>
                </a:cubicBezTo>
                <a:cubicBezTo>
                  <a:pt x="1062451" y="1055708"/>
                  <a:pt x="1195007" y="894576"/>
                  <a:pt x="1306132" y="807263"/>
                </a:cubicBezTo>
                <a:lnTo>
                  <a:pt x="1515682" y="511989"/>
                </a:lnTo>
                <a:cubicBezTo>
                  <a:pt x="1531556" y="469920"/>
                  <a:pt x="1537907" y="418327"/>
                  <a:pt x="1410907" y="464364"/>
                </a:cubicBezTo>
                <a:cubicBezTo>
                  <a:pt x="1355741" y="510402"/>
                  <a:pt x="1285495" y="673121"/>
                  <a:pt x="1218026" y="752496"/>
                </a:cubicBezTo>
                <a:cubicBezTo>
                  <a:pt x="1176751" y="781865"/>
                  <a:pt x="989426" y="946568"/>
                  <a:pt x="972757" y="935852"/>
                </a:cubicBezTo>
                <a:lnTo>
                  <a:pt x="863220" y="804883"/>
                </a:lnTo>
                <a:cubicBezTo>
                  <a:pt x="933070" y="738208"/>
                  <a:pt x="1014827" y="692964"/>
                  <a:pt x="1072770" y="604858"/>
                </a:cubicBezTo>
                <a:cubicBezTo>
                  <a:pt x="1137857" y="482620"/>
                  <a:pt x="1281526" y="269895"/>
                  <a:pt x="1268032" y="238145"/>
                </a:cubicBezTo>
                <a:cubicBezTo>
                  <a:pt x="1247394" y="239733"/>
                  <a:pt x="1198182" y="222270"/>
                  <a:pt x="1048957" y="385783"/>
                </a:cubicBezTo>
                <a:cubicBezTo>
                  <a:pt x="1010857" y="469920"/>
                  <a:pt x="1013238" y="520721"/>
                  <a:pt x="948945" y="616764"/>
                </a:cubicBezTo>
                <a:cubicBezTo>
                  <a:pt x="896557" y="658832"/>
                  <a:pt x="856076" y="672327"/>
                  <a:pt x="803688" y="700108"/>
                </a:cubicBezTo>
                <a:cubicBezTo>
                  <a:pt x="783844" y="662008"/>
                  <a:pt x="761619" y="595333"/>
                  <a:pt x="744157" y="585808"/>
                </a:cubicBezTo>
                <a:lnTo>
                  <a:pt x="515558" y="552470"/>
                </a:lnTo>
                <a:close/>
              </a:path>
            </a:pathLst>
          </a:custGeom>
          <a:solidFill>
            <a:srgbClr val="FEFFFF">
              <a:alpha val="30000"/>
            </a:srgbClr>
          </a:solidFill>
          <a:ln>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84870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athan the Prophet street sign in Jerusalem, tb091902048.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“Nathan the Prophet Street” sign in Jerusalem</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The king said to Nathan the prophet</a:t>
            </a:r>
          </a:p>
        </p:txBody>
      </p:sp>
    </p:spTree>
    <p:extLst>
      <p:ext uri="{BB962C8B-B14F-4D97-AF65-F5344CB8AC3E}">
        <p14:creationId xmlns:p14="http://schemas.microsoft.com/office/powerpoint/2010/main" val="408960561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Israel2016\16 Flora\Pomegranate\Pomegranate fruit and blossom on tree at Yad HaShmonah, tb052816757.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Pomegranate fruit and blossom on tree in the Judean hills</a:t>
            </a:r>
          </a:p>
        </p:txBody>
      </p:sp>
      <p:sp>
        <p:nvSpPr>
          <p:cNvPr id="3" name="Text Placeholder 2"/>
          <p:cNvSpPr>
            <a:spLocks noGrp="1"/>
          </p:cNvSpPr>
          <p:nvPr>
            <p:ph type="body" sz="quarter" idx="12"/>
          </p:nvPr>
        </p:nvSpPr>
        <p:spPr/>
        <p:txBody>
          <a:bodyPr/>
          <a:lstStyle/>
          <a:p>
            <a:r>
              <a:rPr lang="en-US" dirty="0"/>
              <a:t>7:28</a:t>
            </a:r>
          </a:p>
        </p:txBody>
      </p:sp>
      <p:sp>
        <p:nvSpPr>
          <p:cNvPr id="4" name="Title 3"/>
          <p:cNvSpPr>
            <a:spLocks noGrp="1"/>
          </p:cNvSpPr>
          <p:nvPr>
            <p:ph type="title"/>
          </p:nvPr>
        </p:nvSpPr>
        <p:spPr/>
        <p:txBody>
          <a:bodyPr/>
          <a:lstStyle/>
          <a:p>
            <a:r>
              <a:rPr lang="en-US" dirty="0"/>
              <a:t>You are God, and Your words are truth, and you have promised good things to Your servant</a:t>
            </a:r>
          </a:p>
        </p:txBody>
      </p:sp>
    </p:spTree>
    <p:extLst>
      <p:ext uri="{BB962C8B-B14F-4D97-AF65-F5344CB8AC3E}">
        <p14:creationId xmlns:p14="http://schemas.microsoft.com/office/powerpoint/2010/main" val="86881917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ly fire ceremony from dome, mat145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2" name="Text Placeholder 1"/>
          <p:cNvSpPr>
            <a:spLocks noGrp="1"/>
          </p:cNvSpPr>
          <p:nvPr>
            <p:ph type="body" sz="quarter" idx="10"/>
          </p:nvPr>
        </p:nvSpPr>
        <p:spPr/>
        <p:txBody>
          <a:bodyPr/>
          <a:lstStyle/>
          <a:p>
            <a:r>
              <a:rPr lang="en-US" dirty="0"/>
              <a:t>Holy fire ceremony in the Church of the Holy Sepulcher (from above)</a:t>
            </a:r>
          </a:p>
        </p:txBody>
      </p:sp>
      <p:sp>
        <p:nvSpPr>
          <p:cNvPr id="3" name="Text Placeholder 2"/>
          <p:cNvSpPr>
            <a:spLocks noGrp="1"/>
          </p:cNvSpPr>
          <p:nvPr>
            <p:ph type="body" sz="quarter" idx="12"/>
          </p:nvPr>
        </p:nvSpPr>
        <p:spPr/>
        <p:txBody>
          <a:bodyPr/>
          <a:lstStyle/>
          <a:p>
            <a:r>
              <a:rPr lang="en-US" dirty="0"/>
              <a:t>7:29</a:t>
            </a:r>
          </a:p>
        </p:txBody>
      </p:sp>
      <p:sp>
        <p:nvSpPr>
          <p:cNvPr id="4" name="Title 3"/>
          <p:cNvSpPr>
            <a:spLocks noGrp="1"/>
          </p:cNvSpPr>
          <p:nvPr>
            <p:ph type="title"/>
          </p:nvPr>
        </p:nvSpPr>
        <p:spPr/>
        <p:txBody>
          <a:bodyPr/>
          <a:lstStyle/>
          <a:p>
            <a:r>
              <a:rPr lang="en-US" dirty="0"/>
              <a:t>Therefore let it please You to bless the house of Your servant, that it may continue forever</a:t>
            </a:r>
          </a:p>
        </p:txBody>
      </p:sp>
    </p:spTree>
    <p:extLst>
      <p:ext uri="{BB962C8B-B14F-4D97-AF65-F5344CB8AC3E}">
        <p14:creationId xmlns:p14="http://schemas.microsoft.com/office/powerpoint/2010/main" val="2388538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6 Trees, Plants, Flowers\Cedar - Riddle2013\Kew Royal Botanic Gardens, Cedar of Lebanon, adr1305216750dxo.jpg"/>
          <p:cNvPicPr>
            <a:picLocks noChangeAspect="1" noChangeArrowheads="1"/>
          </p:cNvPicPr>
          <p:nvPr/>
        </p:nvPicPr>
        <p:blipFill rotWithShape="1">
          <a:blip r:embed="rId3">
            <a:extLst>
              <a:ext uri="{28A0092B-C50C-407E-A947-70E740481C1C}">
                <a14:useLocalDpi xmlns:a14="http://schemas.microsoft.com/office/drawing/2010/main" val="0"/>
              </a:ext>
            </a:extLst>
          </a:blip>
          <a:srcRect b="9271"/>
          <a:stretch/>
        </p:blipFill>
        <p:spPr bwMode="auto">
          <a:xfrm>
            <a:off x="2062261" y="1"/>
            <a:ext cx="501947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Cedar of Lebanon at the Kew Royal Botanic Gardens</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a:t>
            </a:r>
          </a:p>
        </p:txBody>
      </p:sp>
    </p:spTree>
    <p:extLst>
      <p:ext uri="{BB962C8B-B14F-4D97-AF65-F5344CB8AC3E}">
        <p14:creationId xmlns:p14="http://schemas.microsoft.com/office/powerpoint/2010/main" val="616073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hillside next to a tree&#10;&#10;Description automatically generated">
            <a:extLst>
              <a:ext uri="{FF2B5EF4-FFF2-40B4-BE49-F238E27FC236}">
                <a16:creationId xmlns:a16="http://schemas.microsoft.com/office/drawing/2014/main" id="{58C69298-6DB2-4965-ACD5-513B2191943B}"/>
              </a:ext>
            </a:extLst>
          </p:cNvPr>
          <p:cNvPicPr>
            <a:picLocks noChangeAspect="1"/>
          </p:cNvPicPr>
          <p:nvPr/>
        </p:nvPicPr>
        <p:blipFill rotWithShape="1">
          <a:blip r:embed="rId3">
            <a:extLst>
              <a:ext uri="{28A0092B-C50C-407E-A947-70E740481C1C}">
                <a14:useLocalDpi xmlns:a14="http://schemas.microsoft.com/office/drawing/2010/main" val="0"/>
              </a:ext>
            </a:extLst>
          </a:blip>
          <a:srcRect l="1436" r="1436"/>
          <a:stretch/>
        </p:blipFill>
        <p:spPr>
          <a:xfrm>
            <a:off x="0" y="369331"/>
            <a:ext cx="9144000" cy="6119337"/>
          </a:xfrm>
          <a:prstGeom prst="rect">
            <a:avLst/>
          </a:prstGeom>
        </p:spPr>
      </p:pic>
      <p:sp>
        <p:nvSpPr>
          <p:cNvPr id="2" name="Text Placeholder 1"/>
          <p:cNvSpPr>
            <a:spLocks noGrp="1"/>
          </p:cNvSpPr>
          <p:nvPr>
            <p:ph type="body" sz="quarter" idx="10"/>
          </p:nvPr>
        </p:nvSpPr>
        <p:spPr/>
        <p:txBody>
          <a:bodyPr/>
          <a:lstStyle/>
          <a:p>
            <a:r>
              <a:rPr lang="en-US" dirty="0"/>
              <a:t>Forest of cedars in El-</a:t>
            </a:r>
            <a:r>
              <a:rPr lang="en-US" dirty="0" err="1"/>
              <a:t>Arz</a:t>
            </a:r>
            <a:r>
              <a:rPr lang="en-US" dirty="0"/>
              <a:t>, </a:t>
            </a:r>
            <a:r>
              <a:rPr lang="en-US" dirty="0" err="1"/>
              <a:t>Bsharri</a:t>
            </a:r>
            <a:r>
              <a:rPr lang="en-US" dirty="0"/>
              <a:t>, Lebanon</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a:t>
            </a:r>
          </a:p>
        </p:txBody>
      </p:sp>
    </p:spTree>
    <p:extLst>
      <p:ext uri="{BB962C8B-B14F-4D97-AF65-F5344CB8AC3E}">
        <p14:creationId xmlns:p14="http://schemas.microsoft.com/office/powerpoint/2010/main" val="2346164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stone&#10;&#10;Description automatically generated">
            <a:extLst>
              <a:ext uri="{FF2B5EF4-FFF2-40B4-BE49-F238E27FC236}">
                <a16:creationId xmlns:a16="http://schemas.microsoft.com/office/drawing/2014/main" id="{9AD9E455-7B11-46FA-A9F4-EAECB413EE5A}"/>
              </a:ext>
            </a:extLst>
          </p:cNvPr>
          <p:cNvPicPr>
            <a:picLocks noChangeAspect="1"/>
          </p:cNvPicPr>
          <p:nvPr/>
        </p:nvPicPr>
        <p:blipFill rotWithShape="1">
          <a:blip r:embed="rId3">
            <a:extLst>
              <a:ext uri="{28A0092B-C50C-407E-A947-70E740481C1C}">
                <a14:useLocalDpi xmlns:a14="http://schemas.microsoft.com/office/drawing/2010/main" val="0"/>
              </a:ext>
            </a:extLst>
          </a:blip>
          <a:srcRect b="4805"/>
          <a:stretch/>
        </p:blipFill>
        <p:spPr>
          <a:xfrm>
            <a:off x="0" y="338206"/>
            <a:ext cx="9144000" cy="6519794"/>
          </a:xfrm>
          <a:prstGeom prst="rect">
            <a:avLst/>
          </a:prstGeom>
        </p:spPr>
      </p:pic>
      <p:sp>
        <p:nvSpPr>
          <p:cNvPr id="2" name="Text Placeholder 1"/>
          <p:cNvSpPr>
            <a:spLocks noGrp="1"/>
          </p:cNvSpPr>
          <p:nvPr>
            <p:ph type="body" sz="quarter" idx="10"/>
          </p:nvPr>
        </p:nvSpPr>
        <p:spPr/>
        <p:txBody>
          <a:bodyPr/>
          <a:lstStyle/>
          <a:p>
            <a:r>
              <a:rPr lang="en-US" dirty="0"/>
              <a:t>Assyrians transporting timber with ships, from the palace at Khorsabad, circa 710 BC</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a:t>
            </a:r>
          </a:p>
        </p:txBody>
      </p:sp>
    </p:spTree>
    <p:extLst>
      <p:ext uri="{BB962C8B-B14F-4D97-AF65-F5344CB8AC3E}">
        <p14:creationId xmlns:p14="http://schemas.microsoft.com/office/powerpoint/2010/main" val="25867313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l Aqsa mosque carved wooden beams, tb04240300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Carved cedar planks from the Al Aqsa Mosque </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a:t>
            </a:r>
          </a:p>
        </p:txBody>
      </p:sp>
    </p:spTree>
    <p:extLst>
      <p:ext uri="{BB962C8B-B14F-4D97-AF65-F5344CB8AC3E}">
        <p14:creationId xmlns:p14="http://schemas.microsoft.com/office/powerpoint/2010/main" val="2368775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razim, Cedars, street sign in Mevasseret, tb090906009.jpg"/>
          <p:cNvPicPr>
            <a:picLocks noChangeAspect="1"/>
          </p:cNvPicPr>
          <p:nvPr/>
        </p:nvPicPr>
        <p:blipFill>
          <a:blip r:embed="rId3">
            <a:extLst>
              <a:ext uri="{BEBA8EAE-BF5A-486C-A8C5-ECC9F3942E4B}">
                <a14:imgProps xmlns:a14="http://schemas.microsoft.com/office/drawing/2010/main">
                  <a14:imgLayer r:embed="rId4">
                    <a14:imgEffect>
                      <a14:brightnessContrast bright="22000"/>
                    </a14:imgEffect>
                  </a14:imgLayer>
                </a14:imgProps>
              </a:ex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“Cedars Street” sign in </a:t>
            </a:r>
            <a:r>
              <a:rPr lang="en-US" dirty="0" err="1"/>
              <a:t>Mevasseret</a:t>
            </a:r>
            <a:endParaRPr lang="en-US" dirty="0"/>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a:t>
            </a:r>
          </a:p>
        </p:txBody>
      </p:sp>
    </p:spTree>
    <p:extLst>
      <p:ext uri="{BB962C8B-B14F-4D97-AF65-F5344CB8AC3E}">
        <p14:creationId xmlns:p14="http://schemas.microsoft.com/office/powerpoint/2010/main" val="39803760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Bedouin tent made of goat and sheep hair</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 but the ark of God dwells behind the curtains of a tent</a:t>
            </a:r>
          </a:p>
        </p:txBody>
      </p:sp>
      <p:pic>
        <p:nvPicPr>
          <p:cNvPr id="5122" name="Picture 2" descr="C:\Users\Kris\Documents\Bolen\04 0Adds 2012\61 UAE\Museums\UAE Heritage Village\Bedouin tent made of goat and sheep hair, tb051017143.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3332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09E0B5B2-5970-4334-9291-C30AB9D392B7}"/>
              </a:ext>
            </a:extLst>
          </p:cNvPr>
          <p:cNvPicPr>
            <a:picLocks noChangeAspect="1"/>
          </p:cNvPicPr>
          <p:nvPr/>
        </p:nvPicPr>
        <p:blipFill rotWithShape="1">
          <a:blip r:embed="rId3">
            <a:extLst>
              <a:ext uri="{28A0092B-C50C-407E-A947-70E740481C1C}">
                <a14:useLocalDpi xmlns:a14="http://schemas.microsoft.com/office/drawing/2010/main" val="0"/>
              </a:ext>
            </a:extLst>
          </a:blip>
          <a:srcRect t="3964"/>
          <a:stretch/>
        </p:blipFill>
        <p:spPr>
          <a:xfrm>
            <a:off x="0" y="0"/>
            <a:ext cx="9144000" cy="6586146"/>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fi-FI" dirty="0"/>
              <a:t>7:1</a:t>
            </a:r>
            <a:endParaRPr lang="en-US" dirty="0"/>
          </a:p>
        </p:txBody>
      </p:sp>
      <p:sp>
        <p:nvSpPr>
          <p:cNvPr id="4" name="Title 3"/>
          <p:cNvSpPr>
            <a:spLocks noGrp="1"/>
          </p:cNvSpPr>
          <p:nvPr>
            <p:ph type="title"/>
          </p:nvPr>
        </p:nvSpPr>
        <p:spPr/>
        <p:txBody>
          <a:bodyPr/>
          <a:lstStyle/>
          <a:p>
            <a:r>
              <a:rPr lang="en-US" dirty="0"/>
              <a:t>When the king lived in his house</a:t>
            </a:r>
          </a:p>
        </p:txBody>
      </p:sp>
    </p:spTree>
    <p:extLst>
      <p:ext uri="{BB962C8B-B14F-4D97-AF65-F5344CB8AC3E}">
        <p14:creationId xmlns:p14="http://schemas.microsoft.com/office/powerpoint/2010/main" val="3417910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PLBLsr\tab-replace\Tabernacle model, tb030807088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907"/>
            <a:ext cx="9144001" cy="60721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the tabernacle </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 but the ark of God dwells behind the curtains of a tent</a:t>
            </a:r>
          </a:p>
        </p:txBody>
      </p:sp>
    </p:spTree>
    <p:extLst>
      <p:ext uri="{BB962C8B-B14F-4D97-AF65-F5344CB8AC3E}">
        <p14:creationId xmlns:p14="http://schemas.microsoft.com/office/powerpoint/2010/main" val="10505483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bernacle model, tb03080708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Model of the tabernacle </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 but the ark of God dwells behind the curtains of a tent</a:t>
            </a:r>
          </a:p>
        </p:txBody>
      </p:sp>
    </p:spTree>
    <p:extLst>
      <p:ext uri="{BB962C8B-B14F-4D97-AF65-F5344CB8AC3E}">
        <p14:creationId xmlns:p14="http://schemas.microsoft.com/office/powerpoint/2010/main" val="21921338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tabernacle, with the Ark of the Covenant visible behind the curtain</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 but the ark of God dwells behind the curtains of a tent</a:t>
            </a:r>
          </a:p>
        </p:txBody>
      </p:sp>
      <p:pic>
        <p:nvPicPr>
          <p:cNvPr id="5" name="Picture 4" descr="Tabernacle model Ark of the Covenant behind curtain, tb01071093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4610044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bernacle model Ark of the Covenant in Holy of Holies, tb022804706-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 but the ark of God dwells behind the curtains of a tent</a:t>
            </a:r>
          </a:p>
        </p:txBody>
      </p:sp>
    </p:spTree>
    <p:extLst>
      <p:ext uri="{BB962C8B-B14F-4D97-AF65-F5344CB8AC3E}">
        <p14:creationId xmlns:p14="http://schemas.microsoft.com/office/powerpoint/2010/main" val="4182986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 but the ark of God dwells behind the curtains of a tent</a:t>
            </a:r>
          </a:p>
        </p:txBody>
      </p:sp>
      <p:pic>
        <p:nvPicPr>
          <p:cNvPr id="5" name="Picture 4" descr="Ark of covenant cherubim, tb04081651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39084431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 with blood on its cover</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 but the ark of God dwells behind the curtains of a tent</a:t>
            </a:r>
          </a:p>
        </p:txBody>
      </p:sp>
      <p:pic>
        <p:nvPicPr>
          <p:cNvPr id="6" name="Picture 5" descr="Ark of covenant with blood on cover, tb0408166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24469416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outdoor, sitting, old&#10;&#10;Description automatically generated">
            <a:extLst>
              <a:ext uri="{FF2B5EF4-FFF2-40B4-BE49-F238E27FC236}">
                <a16:creationId xmlns:a16="http://schemas.microsoft.com/office/drawing/2014/main" id="{3F69834A-BCEA-4143-90AB-7C05DA1FA2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929" y="344660"/>
            <a:ext cx="7253580" cy="6175012"/>
          </a:xfrm>
          <a:prstGeom prst="rect">
            <a:avLst/>
          </a:prstGeom>
        </p:spPr>
      </p:pic>
      <p:sp>
        <p:nvSpPr>
          <p:cNvPr id="2" name="Text Placeholder 1"/>
          <p:cNvSpPr>
            <a:spLocks noGrp="1"/>
          </p:cNvSpPr>
          <p:nvPr>
            <p:ph type="body" sz="quarter" idx="10"/>
          </p:nvPr>
        </p:nvSpPr>
        <p:spPr/>
        <p:txBody>
          <a:bodyPr/>
          <a:lstStyle/>
          <a:p>
            <a:r>
              <a:rPr lang="en-US" i="1" dirty="0"/>
              <a:t>Moses and Joshua in the Tabernacle</a:t>
            </a:r>
            <a:r>
              <a:rPr lang="en-US" dirty="0"/>
              <a:t>, by James Tissot, circa 1899</a:t>
            </a:r>
          </a:p>
        </p:txBody>
      </p:sp>
      <p:sp>
        <p:nvSpPr>
          <p:cNvPr id="3" name="Text Placeholder 2"/>
          <p:cNvSpPr>
            <a:spLocks noGrp="1"/>
          </p:cNvSpPr>
          <p:nvPr>
            <p:ph type="body" sz="quarter" idx="12"/>
          </p:nvPr>
        </p:nvSpPr>
        <p:spPr/>
        <p:txBody>
          <a:bodyPr/>
          <a:lstStyle/>
          <a:p>
            <a:r>
              <a:rPr lang="en-US" dirty="0"/>
              <a:t>7:2</a:t>
            </a:r>
          </a:p>
        </p:txBody>
      </p:sp>
      <p:sp>
        <p:nvSpPr>
          <p:cNvPr id="4" name="Title 3"/>
          <p:cNvSpPr>
            <a:spLocks noGrp="1"/>
          </p:cNvSpPr>
          <p:nvPr>
            <p:ph type="title"/>
          </p:nvPr>
        </p:nvSpPr>
        <p:spPr/>
        <p:txBody>
          <a:bodyPr/>
          <a:lstStyle/>
          <a:p>
            <a:r>
              <a:rPr lang="en-US" dirty="0"/>
              <a:t>I live in a house of cedar, but the ark of God dwells behind the curtains of a tent</a:t>
            </a:r>
          </a:p>
        </p:txBody>
      </p:sp>
    </p:spTree>
    <p:extLst>
      <p:ext uri="{BB962C8B-B14F-4D97-AF65-F5344CB8AC3E}">
        <p14:creationId xmlns:p14="http://schemas.microsoft.com/office/powerpoint/2010/main" val="2357668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20000"/>
                    </a14:imgEffect>
                  </a14:imgLayer>
                </a14:imgProps>
              </a:ext>
              <a:ext uri="{28A0092B-C50C-407E-A947-70E740481C1C}">
                <a14:useLocalDpi xmlns:a14="http://schemas.microsoft.com/office/drawing/2010/main" val="0"/>
              </a:ext>
            </a:extLst>
          </a:blip>
          <a:srcRect l="21875" t="31234" r="13021" b="32145"/>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Glass heart amulet, from Egypt, late 17th dynasty, circa 1600 BC</a:t>
            </a:r>
          </a:p>
        </p:txBody>
      </p:sp>
      <p:sp>
        <p:nvSpPr>
          <p:cNvPr id="3" name="Text Placeholder 2"/>
          <p:cNvSpPr>
            <a:spLocks noGrp="1"/>
          </p:cNvSpPr>
          <p:nvPr>
            <p:ph type="body" sz="quarter" idx="12"/>
          </p:nvPr>
        </p:nvSpPr>
        <p:spPr/>
        <p:txBody>
          <a:bodyPr/>
          <a:lstStyle/>
          <a:p>
            <a:r>
              <a:rPr lang="en-US" dirty="0"/>
              <a:t>7:3</a:t>
            </a:r>
          </a:p>
        </p:txBody>
      </p:sp>
      <p:sp>
        <p:nvSpPr>
          <p:cNvPr id="4" name="Title 3"/>
          <p:cNvSpPr>
            <a:spLocks noGrp="1"/>
          </p:cNvSpPr>
          <p:nvPr>
            <p:ph type="title"/>
          </p:nvPr>
        </p:nvSpPr>
        <p:spPr/>
        <p:txBody>
          <a:bodyPr/>
          <a:lstStyle/>
          <a:p>
            <a:r>
              <a:rPr lang="en-US" dirty="0"/>
              <a:t>Nathan said to the king, “Go, do all that is in your heart, for Yahweh is with you”</a:t>
            </a:r>
          </a:p>
        </p:txBody>
      </p:sp>
    </p:spTree>
    <p:extLst>
      <p:ext uri="{BB962C8B-B14F-4D97-AF65-F5344CB8AC3E}">
        <p14:creationId xmlns:p14="http://schemas.microsoft.com/office/powerpoint/2010/main" val="42065159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Sunset and a new moon over the Judean hills</a:t>
            </a:r>
          </a:p>
        </p:txBody>
      </p:sp>
      <p:sp>
        <p:nvSpPr>
          <p:cNvPr id="3" name="Text Placeholder 2"/>
          <p:cNvSpPr>
            <a:spLocks noGrp="1"/>
          </p:cNvSpPr>
          <p:nvPr>
            <p:ph type="body" sz="quarter" idx="12"/>
          </p:nvPr>
        </p:nvSpPr>
        <p:spPr/>
        <p:txBody>
          <a:bodyPr/>
          <a:lstStyle/>
          <a:p>
            <a:r>
              <a:rPr lang="en-US" dirty="0"/>
              <a:t>7:4</a:t>
            </a:r>
          </a:p>
        </p:txBody>
      </p:sp>
      <p:sp>
        <p:nvSpPr>
          <p:cNvPr id="4" name="Title 3"/>
          <p:cNvSpPr>
            <a:spLocks noGrp="1"/>
          </p:cNvSpPr>
          <p:nvPr>
            <p:ph type="title"/>
          </p:nvPr>
        </p:nvSpPr>
        <p:spPr/>
        <p:txBody>
          <a:bodyPr/>
          <a:lstStyle/>
          <a:p>
            <a:r>
              <a:rPr lang="en-US" dirty="0"/>
              <a:t>But that same night the word of Yahweh came to Nathan</a:t>
            </a:r>
          </a:p>
        </p:txBody>
      </p:sp>
      <p:pic>
        <p:nvPicPr>
          <p:cNvPr id="5122" name="Picture 2" descr="C:\Users\Kris\Documents\Bolen\PCB size\Mark IBEX 2019-pcb\Misc\Sunset and new moon over Judean hills, mjb1903082411.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89012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“Israelite Temple” sign at Arad</a:t>
            </a:r>
          </a:p>
        </p:txBody>
      </p:sp>
      <p:sp>
        <p:nvSpPr>
          <p:cNvPr id="3" name="Text Placeholder 2"/>
          <p:cNvSpPr>
            <a:spLocks noGrp="1"/>
          </p:cNvSpPr>
          <p:nvPr>
            <p:ph type="body" sz="quarter" idx="12"/>
          </p:nvPr>
        </p:nvSpPr>
        <p:spPr/>
        <p:txBody>
          <a:bodyPr/>
          <a:lstStyle/>
          <a:p>
            <a:r>
              <a:rPr lang="en-US" dirty="0"/>
              <a:t>7:5</a:t>
            </a:r>
          </a:p>
        </p:txBody>
      </p:sp>
      <p:sp>
        <p:nvSpPr>
          <p:cNvPr id="4" name="Title 3"/>
          <p:cNvSpPr>
            <a:spLocks noGrp="1"/>
          </p:cNvSpPr>
          <p:nvPr>
            <p:ph type="title"/>
          </p:nvPr>
        </p:nvSpPr>
        <p:spPr/>
        <p:txBody>
          <a:bodyPr/>
          <a:lstStyle/>
          <a:p>
            <a:r>
              <a:rPr lang="en-US" dirty="0"/>
              <a:t>Say to My servant David, “Are you the one who should build a house for me to dwell in?”</a:t>
            </a:r>
          </a:p>
        </p:txBody>
      </p:sp>
      <p:pic>
        <p:nvPicPr>
          <p:cNvPr id="6" name="Picture 5" descr="Israelite Temple sign at Arad, tb01051282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590348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32939371-74FD-49D3-8A26-768DC80AF661}"/>
              </a:ext>
            </a:extLst>
          </p:cNvPr>
          <p:cNvPicPr>
            <a:picLocks noChangeAspect="1"/>
          </p:cNvPicPr>
          <p:nvPr/>
        </p:nvPicPr>
        <p:blipFill rotWithShape="1">
          <a:blip r:embed="rId3">
            <a:extLst>
              <a:ext uri="{28A0092B-C50C-407E-A947-70E740481C1C}">
                <a14:useLocalDpi xmlns:a14="http://schemas.microsoft.com/office/drawing/2010/main" val="0"/>
              </a:ext>
            </a:extLst>
          </a:blip>
          <a:srcRect t="3964"/>
          <a:stretch/>
        </p:blipFill>
        <p:spPr>
          <a:xfrm>
            <a:off x="0" y="0"/>
            <a:ext cx="9144000" cy="6586146"/>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fi-FI" dirty="0"/>
              <a:t>7:1</a:t>
            </a:r>
            <a:endParaRPr lang="en-US" dirty="0"/>
          </a:p>
        </p:txBody>
      </p:sp>
      <p:sp>
        <p:nvSpPr>
          <p:cNvPr id="4" name="Title 3"/>
          <p:cNvSpPr>
            <a:spLocks noGrp="1"/>
          </p:cNvSpPr>
          <p:nvPr>
            <p:ph type="title"/>
          </p:nvPr>
        </p:nvSpPr>
        <p:spPr/>
        <p:txBody>
          <a:bodyPr/>
          <a:lstStyle/>
          <a:p>
            <a:r>
              <a:rPr lang="en-US" dirty="0"/>
              <a:t>When the king lived in his house</a:t>
            </a:r>
          </a:p>
        </p:txBody>
      </p:sp>
      <p:sp>
        <p:nvSpPr>
          <p:cNvPr id="20" name="Text Box 1030"/>
          <p:cNvSpPr txBox="1">
            <a:spLocks noChangeArrowheads="1"/>
          </p:cNvSpPr>
          <p:nvPr/>
        </p:nvSpPr>
        <p:spPr bwMode="auto">
          <a:xfrm>
            <a:off x="7015005" y="4122420"/>
            <a:ext cx="1524776"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Gihon Spring</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1" name="Text Box 1030"/>
          <p:cNvSpPr txBox="1">
            <a:spLocks noChangeArrowheads="1"/>
          </p:cNvSpPr>
          <p:nvPr/>
        </p:nvSpPr>
        <p:spPr bwMode="auto">
          <a:xfrm>
            <a:off x="6443505" y="3295590"/>
            <a:ext cx="892742"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Area G</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2" name="Text Box 1030"/>
          <p:cNvSpPr txBox="1">
            <a:spLocks noChangeArrowheads="1"/>
          </p:cNvSpPr>
          <p:nvPr/>
        </p:nvSpPr>
        <p:spPr bwMode="auto">
          <a:xfrm>
            <a:off x="4943295" y="3868677"/>
            <a:ext cx="796632" cy="1015663"/>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City </a:t>
            </a:r>
          </a:p>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of David</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23" name="Straight Arrow Connector 22"/>
          <p:cNvCxnSpPr/>
          <p:nvPr/>
        </p:nvCxnSpPr>
        <p:spPr>
          <a:xfrm flipH="1" flipV="1">
            <a:off x="6519705" y="4197350"/>
            <a:ext cx="457200" cy="10987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27" name="Freeform 26"/>
          <p:cNvSpPr/>
          <p:nvPr/>
        </p:nvSpPr>
        <p:spPr>
          <a:xfrm>
            <a:off x="5967414" y="3875825"/>
            <a:ext cx="438150" cy="272312"/>
          </a:xfrm>
          <a:custGeom>
            <a:avLst/>
            <a:gdLst>
              <a:gd name="connsiteX0" fmla="*/ 0 w 357187"/>
              <a:gd name="connsiteY0" fmla="*/ 109537 h 271462"/>
              <a:gd name="connsiteX1" fmla="*/ 85725 w 357187"/>
              <a:gd name="connsiteY1" fmla="*/ 0 h 271462"/>
              <a:gd name="connsiteX2" fmla="*/ 138112 w 357187"/>
              <a:gd name="connsiteY2" fmla="*/ 171450 h 271462"/>
              <a:gd name="connsiteX3" fmla="*/ 357187 w 357187"/>
              <a:gd name="connsiteY3" fmla="*/ 271462 h 271462"/>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438150"/>
              <a:gd name="connsiteY0" fmla="*/ 110414 h 286626"/>
              <a:gd name="connsiteX1" fmla="*/ 85725 w 438150"/>
              <a:gd name="connsiteY1" fmla="*/ 877 h 286626"/>
              <a:gd name="connsiteX2" fmla="*/ 138112 w 438150"/>
              <a:gd name="connsiteY2" fmla="*/ 172327 h 286626"/>
              <a:gd name="connsiteX3" fmla="*/ 438150 w 438150"/>
              <a:gd name="connsiteY3" fmla="*/ 286626 h 286626"/>
              <a:gd name="connsiteX0" fmla="*/ 0 w 438150"/>
              <a:gd name="connsiteY0" fmla="*/ 111178 h 287390"/>
              <a:gd name="connsiteX1" fmla="*/ 85725 w 438150"/>
              <a:gd name="connsiteY1" fmla="*/ 1641 h 287390"/>
              <a:gd name="connsiteX2" fmla="*/ 238125 w 438150"/>
              <a:gd name="connsiteY2" fmla="*/ 199285 h 287390"/>
              <a:gd name="connsiteX3" fmla="*/ 438150 w 438150"/>
              <a:gd name="connsiteY3" fmla="*/ 287390 h 287390"/>
              <a:gd name="connsiteX0" fmla="*/ 0 w 438150"/>
              <a:gd name="connsiteY0" fmla="*/ 104162 h 280374"/>
              <a:gd name="connsiteX1" fmla="*/ 85725 w 438150"/>
              <a:gd name="connsiteY1" fmla="*/ 1768 h 280374"/>
              <a:gd name="connsiteX2" fmla="*/ 238125 w 438150"/>
              <a:gd name="connsiteY2" fmla="*/ 192269 h 280374"/>
              <a:gd name="connsiteX3" fmla="*/ 438150 w 438150"/>
              <a:gd name="connsiteY3" fmla="*/ 280374 h 280374"/>
              <a:gd name="connsiteX0" fmla="*/ 0 w 438150"/>
              <a:gd name="connsiteY0" fmla="*/ 102787 h 278999"/>
              <a:gd name="connsiteX1" fmla="*/ 85725 w 438150"/>
              <a:gd name="connsiteY1" fmla="*/ 393 h 278999"/>
              <a:gd name="connsiteX2" fmla="*/ 133349 w 438150"/>
              <a:gd name="connsiteY2" fmla="*/ 140887 h 278999"/>
              <a:gd name="connsiteX3" fmla="*/ 238125 w 438150"/>
              <a:gd name="connsiteY3" fmla="*/ 190894 h 278999"/>
              <a:gd name="connsiteX4" fmla="*/ 438150 w 438150"/>
              <a:gd name="connsiteY4" fmla="*/ 278999 h 278999"/>
              <a:gd name="connsiteX0" fmla="*/ 0 w 438150"/>
              <a:gd name="connsiteY0" fmla="*/ 95683 h 271895"/>
              <a:gd name="connsiteX1" fmla="*/ 83344 w 438150"/>
              <a:gd name="connsiteY1" fmla="*/ 433 h 271895"/>
              <a:gd name="connsiteX2" fmla="*/ 133349 w 438150"/>
              <a:gd name="connsiteY2" fmla="*/ 133783 h 271895"/>
              <a:gd name="connsiteX3" fmla="*/ 238125 w 438150"/>
              <a:gd name="connsiteY3" fmla="*/ 183790 h 271895"/>
              <a:gd name="connsiteX4" fmla="*/ 438150 w 438150"/>
              <a:gd name="connsiteY4" fmla="*/ 271895 h 271895"/>
              <a:gd name="connsiteX0" fmla="*/ 0 w 438150"/>
              <a:gd name="connsiteY0" fmla="*/ 96100 h 272312"/>
              <a:gd name="connsiteX1" fmla="*/ 83344 w 438150"/>
              <a:gd name="connsiteY1" fmla="*/ 850 h 272312"/>
              <a:gd name="connsiteX2" fmla="*/ 133349 w 438150"/>
              <a:gd name="connsiteY2" fmla="*/ 134200 h 272312"/>
              <a:gd name="connsiteX3" fmla="*/ 238125 w 438150"/>
              <a:gd name="connsiteY3" fmla="*/ 184207 h 272312"/>
              <a:gd name="connsiteX4" fmla="*/ 438150 w 438150"/>
              <a:gd name="connsiteY4" fmla="*/ 272312 h 272312"/>
              <a:gd name="connsiteX0" fmla="*/ 0 w 438150"/>
              <a:gd name="connsiteY0" fmla="*/ 96100 h 272312"/>
              <a:gd name="connsiteX1" fmla="*/ 83344 w 438150"/>
              <a:gd name="connsiteY1" fmla="*/ 850 h 272312"/>
              <a:gd name="connsiteX2" fmla="*/ 133349 w 438150"/>
              <a:gd name="connsiteY2" fmla="*/ 134200 h 272312"/>
              <a:gd name="connsiteX3" fmla="*/ 238125 w 438150"/>
              <a:gd name="connsiteY3" fmla="*/ 184207 h 272312"/>
              <a:gd name="connsiteX4" fmla="*/ 438150 w 438150"/>
              <a:gd name="connsiteY4" fmla="*/ 272312 h 27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272312">
                <a:moveTo>
                  <a:pt x="0" y="96100"/>
                </a:moveTo>
                <a:cubicBezTo>
                  <a:pt x="28575" y="59588"/>
                  <a:pt x="43097" y="-8366"/>
                  <a:pt x="83344" y="850"/>
                </a:cubicBezTo>
                <a:cubicBezTo>
                  <a:pt x="122153" y="9737"/>
                  <a:pt x="107949" y="102450"/>
                  <a:pt x="133349" y="134200"/>
                </a:cubicBezTo>
                <a:cubicBezTo>
                  <a:pt x="158749" y="165950"/>
                  <a:pt x="187325" y="161188"/>
                  <a:pt x="238125" y="184207"/>
                </a:cubicBezTo>
                <a:cubicBezTo>
                  <a:pt x="288925" y="207226"/>
                  <a:pt x="343694" y="267550"/>
                  <a:pt x="438150" y="272312"/>
                </a:cubicBezTo>
              </a:path>
            </a:pathLst>
          </a:custGeom>
          <a:noFill/>
          <a:ln cap="rnd">
            <a:solidFill>
              <a:srgbClr val="2DC8FF"/>
            </a:solidFill>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 Box 1030"/>
          <p:cNvSpPr txBox="1">
            <a:spLocks noChangeArrowheads="1"/>
          </p:cNvSpPr>
          <p:nvPr/>
        </p:nvSpPr>
        <p:spPr bwMode="auto">
          <a:xfrm>
            <a:off x="6847273" y="3619500"/>
            <a:ext cx="174278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Warren’s Shaft</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30" name="Straight Arrow Connector 29"/>
          <p:cNvCxnSpPr>
            <a:stCxn id="29" idx="1"/>
          </p:cNvCxnSpPr>
          <p:nvPr/>
        </p:nvCxnSpPr>
        <p:spPr>
          <a:xfrm flipH="1">
            <a:off x="6189030" y="3819555"/>
            <a:ext cx="658243" cy="19242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31" name="Freeform 30"/>
          <p:cNvSpPr/>
          <p:nvPr/>
        </p:nvSpPr>
        <p:spPr>
          <a:xfrm>
            <a:off x="4743285" y="3305818"/>
            <a:ext cx="1519374" cy="2002819"/>
          </a:xfrm>
          <a:custGeom>
            <a:avLst/>
            <a:gdLst>
              <a:gd name="connsiteX0" fmla="*/ 1577340 w 1577340"/>
              <a:gd name="connsiteY0" fmla="*/ 7620 h 1623060"/>
              <a:gd name="connsiteX1" fmla="*/ 830580 w 1577340"/>
              <a:gd name="connsiteY1" fmla="*/ 15240 h 1623060"/>
              <a:gd name="connsiteX2" fmla="*/ 0 w 1577340"/>
              <a:gd name="connsiteY2" fmla="*/ 952500 h 1623060"/>
              <a:gd name="connsiteX3" fmla="*/ 670560 w 1577340"/>
              <a:gd name="connsiteY3" fmla="*/ 1623060 h 1623060"/>
              <a:gd name="connsiteX4" fmla="*/ 1181100 w 1577340"/>
              <a:gd name="connsiteY4" fmla="*/ 762000 h 1623060"/>
              <a:gd name="connsiteX5" fmla="*/ 1516380 w 1577340"/>
              <a:gd name="connsiteY5" fmla="*/ 0 h 1623060"/>
              <a:gd name="connsiteX6" fmla="*/ 1493520 w 1577340"/>
              <a:gd name="connsiteY6" fmla="*/ 15240 h 1623060"/>
              <a:gd name="connsiteX7" fmla="*/ 1463040 w 1577340"/>
              <a:gd name="connsiteY7" fmla="*/ 0 h 1623060"/>
              <a:gd name="connsiteX8" fmla="*/ 1577340 w 1577340"/>
              <a:gd name="connsiteY8" fmla="*/ 7620 h 1623060"/>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516380 w 1577340"/>
              <a:gd name="connsiteY5" fmla="*/ 0 h 1880235"/>
              <a:gd name="connsiteX6" fmla="*/ 1493520 w 1577340"/>
              <a:gd name="connsiteY6" fmla="*/ 15240 h 1880235"/>
              <a:gd name="connsiteX7" fmla="*/ 1463040 w 1577340"/>
              <a:gd name="connsiteY7" fmla="*/ 0 h 1880235"/>
              <a:gd name="connsiteX8" fmla="*/ 1577340 w 1577340"/>
              <a:gd name="connsiteY8" fmla="*/ 7620 h 1880235"/>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516380 w 1577340"/>
              <a:gd name="connsiteY5" fmla="*/ 0 h 1880235"/>
              <a:gd name="connsiteX6" fmla="*/ 1463040 w 1577340"/>
              <a:gd name="connsiteY6" fmla="*/ 0 h 1880235"/>
              <a:gd name="connsiteX7" fmla="*/ 1577340 w 1577340"/>
              <a:gd name="connsiteY7" fmla="*/ 7620 h 1880235"/>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463040 w 1577340"/>
              <a:gd name="connsiteY5" fmla="*/ 0 h 1880235"/>
              <a:gd name="connsiteX6" fmla="*/ 1577340 w 1577340"/>
              <a:gd name="connsiteY6" fmla="*/ 7620 h 188023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81100 w 1577340"/>
              <a:gd name="connsiteY4" fmla="*/ 754380 h 1872615"/>
              <a:gd name="connsiteX5" fmla="*/ 1577340 w 1577340"/>
              <a:gd name="connsiteY5" fmla="*/ 0 h 187261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90625 w 1577340"/>
              <a:gd name="connsiteY4" fmla="*/ 582930 h 1872615"/>
              <a:gd name="connsiteX5" fmla="*/ 1577340 w 1577340"/>
              <a:gd name="connsiteY5" fmla="*/ 0 h 187261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90625 w 1577340"/>
              <a:gd name="connsiteY4" fmla="*/ 582930 h 1872615"/>
              <a:gd name="connsiteX5" fmla="*/ 1577340 w 1577340"/>
              <a:gd name="connsiteY5" fmla="*/ 0 h 1872615"/>
              <a:gd name="connsiteX0" fmla="*/ 1577340 w 1577340"/>
              <a:gd name="connsiteY0" fmla="*/ 0 h 1880578"/>
              <a:gd name="connsiteX1" fmla="*/ 830580 w 1577340"/>
              <a:gd name="connsiteY1" fmla="*/ 7620 h 1880578"/>
              <a:gd name="connsiteX2" fmla="*/ 0 w 1577340"/>
              <a:gd name="connsiteY2" fmla="*/ 944880 h 1880578"/>
              <a:gd name="connsiteX3" fmla="*/ 708660 w 1577340"/>
              <a:gd name="connsiteY3" fmla="*/ 1872615 h 1880578"/>
              <a:gd name="connsiteX4" fmla="*/ 1190625 w 1577340"/>
              <a:gd name="connsiteY4" fmla="*/ 582930 h 1880578"/>
              <a:gd name="connsiteX5" fmla="*/ 1577340 w 1577340"/>
              <a:gd name="connsiteY5" fmla="*/ 0 h 1880578"/>
              <a:gd name="connsiteX0" fmla="*/ 1424940 w 1424940"/>
              <a:gd name="connsiteY0" fmla="*/ 0 h 1880578"/>
              <a:gd name="connsiteX1" fmla="*/ 678180 w 1424940"/>
              <a:gd name="connsiteY1" fmla="*/ 7620 h 1880578"/>
              <a:gd name="connsiteX2" fmla="*/ 0 w 1424940"/>
              <a:gd name="connsiteY2" fmla="*/ 944880 h 1880578"/>
              <a:gd name="connsiteX3" fmla="*/ 556260 w 1424940"/>
              <a:gd name="connsiteY3" fmla="*/ 1872615 h 1880578"/>
              <a:gd name="connsiteX4" fmla="*/ 1038225 w 1424940"/>
              <a:gd name="connsiteY4" fmla="*/ 582930 h 1880578"/>
              <a:gd name="connsiteX5" fmla="*/ 1424940 w 1424940"/>
              <a:gd name="connsiteY5" fmla="*/ 0 h 1880578"/>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168205 w 1434270"/>
              <a:gd name="connsiteY4" fmla="*/ 805180 h 1880772"/>
              <a:gd name="connsiteX5" fmla="*/ 1434270 w 1434270"/>
              <a:gd name="connsiteY5" fmla="*/ 0 h 1880772"/>
              <a:gd name="connsiteX0" fmla="*/ 1466020 w 1466020"/>
              <a:gd name="connsiteY0" fmla="*/ 81280 h 1873152"/>
              <a:gd name="connsiteX1" fmla="*/ 687510 w 1466020"/>
              <a:gd name="connsiteY1" fmla="*/ 0 h 1873152"/>
              <a:gd name="connsiteX2" fmla="*/ 9330 w 1466020"/>
              <a:gd name="connsiteY2" fmla="*/ 937260 h 1873152"/>
              <a:gd name="connsiteX3" fmla="*/ 565590 w 1466020"/>
              <a:gd name="connsiteY3" fmla="*/ 1864995 h 1873152"/>
              <a:gd name="connsiteX4" fmla="*/ 1168205 w 1466020"/>
              <a:gd name="connsiteY4" fmla="*/ 797560 h 1873152"/>
              <a:gd name="connsiteX5" fmla="*/ 1466020 w 1466020"/>
              <a:gd name="connsiteY5" fmla="*/ 81280 h 1873152"/>
              <a:gd name="connsiteX0" fmla="*/ 1523170 w 1523170"/>
              <a:gd name="connsiteY0" fmla="*/ 87630 h 1873152"/>
              <a:gd name="connsiteX1" fmla="*/ 687510 w 1523170"/>
              <a:gd name="connsiteY1" fmla="*/ 0 h 1873152"/>
              <a:gd name="connsiteX2" fmla="*/ 9330 w 1523170"/>
              <a:gd name="connsiteY2" fmla="*/ 937260 h 1873152"/>
              <a:gd name="connsiteX3" fmla="*/ 565590 w 1523170"/>
              <a:gd name="connsiteY3" fmla="*/ 1864995 h 1873152"/>
              <a:gd name="connsiteX4" fmla="*/ 1168205 w 1523170"/>
              <a:gd name="connsiteY4" fmla="*/ 797560 h 1873152"/>
              <a:gd name="connsiteX5" fmla="*/ 1523170 w 1523170"/>
              <a:gd name="connsiteY5" fmla="*/ 87630 h 1873152"/>
              <a:gd name="connsiteX0" fmla="*/ 1523170 w 1523170"/>
              <a:gd name="connsiteY0" fmla="*/ 106901 h 1892423"/>
              <a:gd name="connsiteX1" fmla="*/ 687510 w 1523170"/>
              <a:gd name="connsiteY1" fmla="*/ 19271 h 1892423"/>
              <a:gd name="connsiteX2" fmla="*/ 9330 w 1523170"/>
              <a:gd name="connsiteY2" fmla="*/ 956531 h 1892423"/>
              <a:gd name="connsiteX3" fmla="*/ 565590 w 1523170"/>
              <a:gd name="connsiteY3" fmla="*/ 1884266 h 1892423"/>
              <a:gd name="connsiteX4" fmla="*/ 1168205 w 1523170"/>
              <a:gd name="connsiteY4" fmla="*/ 816831 h 1892423"/>
              <a:gd name="connsiteX5" fmla="*/ 1523170 w 1523170"/>
              <a:gd name="connsiteY5" fmla="*/ 106901 h 1892423"/>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2337 w 1522337"/>
              <a:gd name="connsiteY0" fmla="*/ 134612 h 2001890"/>
              <a:gd name="connsiteX1" fmla="*/ 686677 w 1522337"/>
              <a:gd name="connsiteY1" fmla="*/ 46982 h 2001890"/>
              <a:gd name="connsiteX2" fmla="*/ 8497 w 1522337"/>
              <a:gd name="connsiteY2" fmla="*/ 984242 h 2001890"/>
              <a:gd name="connsiteX3" fmla="*/ 602857 w 1522337"/>
              <a:gd name="connsiteY3" fmla="*/ 1994527 h 2001890"/>
              <a:gd name="connsiteX4" fmla="*/ 1167372 w 1522337"/>
              <a:gd name="connsiteY4" fmla="*/ 844542 h 2001890"/>
              <a:gd name="connsiteX5" fmla="*/ 1522337 w 1522337"/>
              <a:gd name="connsiteY5" fmla="*/ 134612 h 2001890"/>
              <a:gd name="connsiteX0" fmla="*/ 1478876 w 1478876"/>
              <a:gd name="connsiteY0" fmla="*/ 134612 h 2004113"/>
              <a:gd name="connsiteX1" fmla="*/ 643216 w 1478876"/>
              <a:gd name="connsiteY1" fmla="*/ 46982 h 2004113"/>
              <a:gd name="connsiteX2" fmla="*/ 9486 w 1478876"/>
              <a:gd name="connsiteY2" fmla="*/ 1181092 h 2004113"/>
              <a:gd name="connsiteX3" fmla="*/ 559396 w 1478876"/>
              <a:gd name="connsiteY3" fmla="*/ 1994527 h 2004113"/>
              <a:gd name="connsiteX4" fmla="*/ 1123911 w 1478876"/>
              <a:gd name="connsiteY4" fmla="*/ 844542 h 2004113"/>
              <a:gd name="connsiteX5" fmla="*/ 1478876 w 1478876"/>
              <a:gd name="connsiteY5" fmla="*/ 134612 h 2004113"/>
              <a:gd name="connsiteX0" fmla="*/ 1503684 w 1503684"/>
              <a:gd name="connsiteY0" fmla="*/ 134612 h 2002893"/>
              <a:gd name="connsiteX1" fmla="*/ 668024 w 1503684"/>
              <a:gd name="connsiteY1" fmla="*/ 46982 h 2002893"/>
              <a:gd name="connsiteX2" fmla="*/ 8894 w 1503684"/>
              <a:gd name="connsiteY2" fmla="*/ 1085842 h 2002893"/>
              <a:gd name="connsiteX3" fmla="*/ 584204 w 1503684"/>
              <a:gd name="connsiteY3" fmla="*/ 1994527 h 2002893"/>
              <a:gd name="connsiteX4" fmla="*/ 1148719 w 1503684"/>
              <a:gd name="connsiteY4" fmla="*/ 844542 h 2002893"/>
              <a:gd name="connsiteX5" fmla="*/ 1503684 w 1503684"/>
              <a:gd name="connsiteY5" fmla="*/ 134612 h 2002893"/>
              <a:gd name="connsiteX0" fmla="*/ 1503684 w 1503684"/>
              <a:gd name="connsiteY0" fmla="*/ 134612 h 2002893"/>
              <a:gd name="connsiteX1" fmla="*/ 668024 w 1503684"/>
              <a:gd name="connsiteY1" fmla="*/ 46982 h 2002893"/>
              <a:gd name="connsiteX2" fmla="*/ 8894 w 1503684"/>
              <a:gd name="connsiteY2" fmla="*/ 1085842 h 2002893"/>
              <a:gd name="connsiteX3" fmla="*/ 584204 w 1503684"/>
              <a:gd name="connsiteY3" fmla="*/ 1994527 h 2002893"/>
              <a:gd name="connsiteX4" fmla="*/ 1148719 w 1503684"/>
              <a:gd name="connsiteY4" fmla="*/ 844542 h 2002893"/>
              <a:gd name="connsiteX5" fmla="*/ 1503684 w 1503684"/>
              <a:gd name="connsiteY5" fmla="*/ 134612 h 2002893"/>
              <a:gd name="connsiteX0" fmla="*/ 1510196 w 1510196"/>
              <a:gd name="connsiteY0" fmla="*/ 134612 h 2002819"/>
              <a:gd name="connsiteX1" fmla="*/ 674536 w 1510196"/>
              <a:gd name="connsiteY1" fmla="*/ 46982 h 2002819"/>
              <a:gd name="connsiteX2" fmla="*/ 15406 w 1510196"/>
              <a:gd name="connsiteY2" fmla="*/ 1085842 h 2002819"/>
              <a:gd name="connsiteX3" fmla="*/ 590716 w 1510196"/>
              <a:gd name="connsiteY3" fmla="*/ 1994527 h 2002819"/>
              <a:gd name="connsiteX4" fmla="*/ 1155231 w 1510196"/>
              <a:gd name="connsiteY4" fmla="*/ 844542 h 2002819"/>
              <a:gd name="connsiteX5" fmla="*/ 1510196 w 1510196"/>
              <a:gd name="connsiteY5" fmla="*/ 134612 h 2002819"/>
              <a:gd name="connsiteX0" fmla="*/ 1510196 w 1516632"/>
              <a:gd name="connsiteY0" fmla="*/ 134612 h 2002819"/>
              <a:gd name="connsiteX1" fmla="*/ 674536 w 1516632"/>
              <a:gd name="connsiteY1" fmla="*/ 46982 h 2002819"/>
              <a:gd name="connsiteX2" fmla="*/ 15406 w 1516632"/>
              <a:gd name="connsiteY2" fmla="*/ 1085842 h 2002819"/>
              <a:gd name="connsiteX3" fmla="*/ 590716 w 1516632"/>
              <a:gd name="connsiteY3" fmla="*/ 1994527 h 2002819"/>
              <a:gd name="connsiteX4" fmla="*/ 1155231 w 1516632"/>
              <a:gd name="connsiteY4" fmla="*/ 844542 h 2002819"/>
              <a:gd name="connsiteX5" fmla="*/ 1510196 w 1516632"/>
              <a:gd name="connsiteY5" fmla="*/ 134612 h 2002819"/>
              <a:gd name="connsiteX0" fmla="*/ 1510196 w 1519374"/>
              <a:gd name="connsiteY0" fmla="*/ 134612 h 2002819"/>
              <a:gd name="connsiteX1" fmla="*/ 674536 w 1519374"/>
              <a:gd name="connsiteY1" fmla="*/ 46982 h 2002819"/>
              <a:gd name="connsiteX2" fmla="*/ 15406 w 1519374"/>
              <a:gd name="connsiteY2" fmla="*/ 1085842 h 2002819"/>
              <a:gd name="connsiteX3" fmla="*/ 590716 w 1519374"/>
              <a:gd name="connsiteY3" fmla="*/ 1994527 h 2002819"/>
              <a:gd name="connsiteX4" fmla="*/ 1255243 w 1519374"/>
              <a:gd name="connsiteY4" fmla="*/ 820729 h 2002819"/>
              <a:gd name="connsiteX5" fmla="*/ 1510196 w 1519374"/>
              <a:gd name="connsiteY5" fmla="*/ 134612 h 200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9374" h="2002819">
                <a:moveTo>
                  <a:pt x="1510196" y="134612"/>
                </a:moveTo>
                <a:cubicBezTo>
                  <a:pt x="1396743" y="-59698"/>
                  <a:pt x="819739" y="-8"/>
                  <a:pt x="674536" y="46982"/>
                </a:cubicBezTo>
                <a:cubicBezTo>
                  <a:pt x="410376" y="245102"/>
                  <a:pt x="173974" y="552254"/>
                  <a:pt x="15406" y="1085842"/>
                </a:cubicBezTo>
                <a:cubicBezTo>
                  <a:pt x="-80131" y="1407328"/>
                  <a:pt x="287821" y="2085332"/>
                  <a:pt x="590716" y="1994527"/>
                </a:cubicBezTo>
                <a:cubicBezTo>
                  <a:pt x="1224446" y="1802757"/>
                  <a:pt x="1094588" y="1250624"/>
                  <a:pt x="1255243" y="820729"/>
                </a:cubicBezTo>
                <a:cubicBezTo>
                  <a:pt x="1373565" y="584086"/>
                  <a:pt x="1563324" y="199805"/>
                  <a:pt x="1510196" y="134612"/>
                </a:cubicBezTo>
                <a:close/>
              </a:path>
            </a:pathLst>
          </a:custGeom>
          <a:noFill/>
          <a:ln cap="rnd">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Arrow Connector 35"/>
          <p:cNvCxnSpPr/>
          <p:nvPr/>
        </p:nvCxnSpPr>
        <p:spPr>
          <a:xfrm flipH="1">
            <a:off x="5986305" y="3543300"/>
            <a:ext cx="457200" cy="1524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37" name="Text Box 1030"/>
          <p:cNvSpPr txBox="1">
            <a:spLocks noChangeArrowheads="1"/>
          </p:cNvSpPr>
          <p:nvPr/>
        </p:nvSpPr>
        <p:spPr bwMode="auto">
          <a:xfrm>
            <a:off x="5866927" y="2509206"/>
            <a:ext cx="1673856"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David’s Palace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38" name="Straight Arrow Connector 37"/>
          <p:cNvCxnSpPr/>
          <p:nvPr/>
        </p:nvCxnSpPr>
        <p:spPr>
          <a:xfrm flipH="1">
            <a:off x="5751103" y="2909316"/>
            <a:ext cx="435386" cy="548902"/>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29304685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Early Bronze IV </a:t>
            </a:r>
            <a:r>
              <a:rPr lang="en-US" dirty="0" err="1"/>
              <a:t>megaron</a:t>
            </a:r>
            <a:r>
              <a:rPr lang="en-US" dirty="0"/>
              <a:t> temples and altar at Megiddo, circa 2000 BC</a:t>
            </a:r>
          </a:p>
        </p:txBody>
      </p:sp>
      <p:sp>
        <p:nvSpPr>
          <p:cNvPr id="3" name="Text Placeholder 2"/>
          <p:cNvSpPr>
            <a:spLocks noGrp="1"/>
          </p:cNvSpPr>
          <p:nvPr>
            <p:ph type="body" sz="quarter" idx="12"/>
          </p:nvPr>
        </p:nvSpPr>
        <p:spPr/>
        <p:txBody>
          <a:bodyPr/>
          <a:lstStyle/>
          <a:p>
            <a:r>
              <a:rPr lang="en-US" dirty="0"/>
              <a:t>7:5</a:t>
            </a:r>
          </a:p>
        </p:txBody>
      </p:sp>
      <p:sp>
        <p:nvSpPr>
          <p:cNvPr id="4" name="Title 3"/>
          <p:cNvSpPr>
            <a:spLocks noGrp="1"/>
          </p:cNvSpPr>
          <p:nvPr>
            <p:ph type="title"/>
          </p:nvPr>
        </p:nvSpPr>
        <p:spPr/>
        <p:txBody>
          <a:bodyPr/>
          <a:lstStyle/>
          <a:p>
            <a:r>
              <a:rPr lang="en-US" dirty="0"/>
              <a:t>Say to My servant David, “Are you the one who should build a house for me to dwell in?”</a:t>
            </a:r>
          </a:p>
        </p:txBody>
      </p:sp>
      <p:pic>
        <p:nvPicPr>
          <p:cNvPr id="2050" name="Picture 2" descr="C:\Users\Kris\Documents\Bolen\04 0Adds 2012\02 Samaria\Megiddo\Megiddo, Early Bronze megaron temple, adr13051027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113"/>
            <a:ext cx="9144000" cy="607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8120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Early Bronze IV </a:t>
            </a:r>
            <a:r>
              <a:rPr lang="en-US" dirty="0" err="1"/>
              <a:t>megaron</a:t>
            </a:r>
            <a:r>
              <a:rPr lang="en-US" dirty="0"/>
              <a:t> temples and altar at Megiddo, circa 2000 BC</a:t>
            </a:r>
          </a:p>
        </p:txBody>
      </p:sp>
      <p:sp>
        <p:nvSpPr>
          <p:cNvPr id="3" name="Text Placeholder 2"/>
          <p:cNvSpPr>
            <a:spLocks noGrp="1"/>
          </p:cNvSpPr>
          <p:nvPr>
            <p:ph type="body" sz="quarter" idx="12"/>
          </p:nvPr>
        </p:nvSpPr>
        <p:spPr/>
        <p:txBody>
          <a:bodyPr/>
          <a:lstStyle/>
          <a:p>
            <a:r>
              <a:rPr lang="en-US" dirty="0"/>
              <a:t>7:5</a:t>
            </a:r>
          </a:p>
        </p:txBody>
      </p:sp>
      <p:sp>
        <p:nvSpPr>
          <p:cNvPr id="4" name="Title 3"/>
          <p:cNvSpPr>
            <a:spLocks noGrp="1"/>
          </p:cNvSpPr>
          <p:nvPr>
            <p:ph type="title"/>
          </p:nvPr>
        </p:nvSpPr>
        <p:spPr/>
        <p:txBody>
          <a:bodyPr/>
          <a:lstStyle/>
          <a:p>
            <a:r>
              <a:rPr lang="en-US" dirty="0"/>
              <a:t>Say to My servant David, “Are you the one who should build a house for me to dwell in?”</a:t>
            </a:r>
          </a:p>
        </p:txBody>
      </p:sp>
      <p:pic>
        <p:nvPicPr>
          <p:cNvPr id="2050" name="Picture 2" descr="C:\Users\Kris\Documents\Bolen\04 0Adds 2012\02 Samaria\Megiddo\Megiddo, Early Bronze megaron temple, adr13051027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113"/>
            <a:ext cx="9144000" cy="6072187"/>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030"/>
          <p:cNvSpPr txBox="1">
            <a:spLocks noChangeArrowheads="1"/>
          </p:cNvSpPr>
          <p:nvPr/>
        </p:nvSpPr>
        <p:spPr bwMode="auto">
          <a:xfrm>
            <a:off x="3691993" y="1836249"/>
            <a:ext cx="1461565"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Temple 4040</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9" name="Text Box 1030"/>
          <p:cNvSpPr txBox="1">
            <a:spLocks noChangeArrowheads="1"/>
          </p:cNvSpPr>
          <p:nvPr/>
        </p:nvSpPr>
        <p:spPr bwMode="auto">
          <a:xfrm>
            <a:off x="6656968" y="2464579"/>
            <a:ext cx="1461565"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Sacrificial altar</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11" name="Text Box 1030"/>
          <p:cNvSpPr txBox="1">
            <a:spLocks noChangeArrowheads="1"/>
          </p:cNvSpPr>
          <p:nvPr/>
        </p:nvSpPr>
        <p:spPr bwMode="auto">
          <a:xfrm>
            <a:off x="221198" y="2746514"/>
            <a:ext cx="1461565"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Temple 5192</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13" name="Freeform 12"/>
          <p:cNvSpPr/>
          <p:nvPr/>
        </p:nvSpPr>
        <p:spPr>
          <a:xfrm>
            <a:off x="-12700" y="4191000"/>
            <a:ext cx="1270000" cy="1054100"/>
          </a:xfrm>
          <a:custGeom>
            <a:avLst/>
            <a:gdLst>
              <a:gd name="connsiteX0" fmla="*/ 1270000 w 1270000"/>
              <a:gd name="connsiteY0" fmla="*/ 0 h 1054100"/>
              <a:gd name="connsiteX1" fmla="*/ 12700 w 1270000"/>
              <a:gd name="connsiteY1" fmla="*/ 25400 h 1054100"/>
              <a:gd name="connsiteX2" fmla="*/ 0 w 1270000"/>
              <a:gd name="connsiteY2" fmla="*/ 1054100 h 1054100"/>
              <a:gd name="connsiteX3" fmla="*/ 571500 w 1270000"/>
              <a:gd name="connsiteY3" fmla="*/ 698500 h 1054100"/>
              <a:gd name="connsiteX4" fmla="*/ 838200 w 1270000"/>
              <a:gd name="connsiteY4" fmla="*/ 584200 h 1054100"/>
              <a:gd name="connsiteX5" fmla="*/ 1117600 w 1270000"/>
              <a:gd name="connsiteY5" fmla="*/ 228600 h 1054100"/>
              <a:gd name="connsiteX6" fmla="*/ 1244600 w 1270000"/>
              <a:gd name="connsiteY6" fmla="*/ 101600 h 1054100"/>
              <a:gd name="connsiteX7" fmla="*/ 1270000 w 1270000"/>
              <a:gd name="connsiteY7" fmla="*/ 0 h 10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0000" h="1054100">
                <a:moveTo>
                  <a:pt x="1270000" y="0"/>
                </a:moveTo>
                <a:lnTo>
                  <a:pt x="12700" y="25400"/>
                </a:lnTo>
                <a:lnTo>
                  <a:pt x="0" y="1054100"/>
                </a:lnTo>
                <a:lnTo>
                  <a:pt x="571500" y="698500"/>
                </a:lnTo>
                <a:lnTo>
                  <a:pt x="838200" y="584200"/>
                </a:lnTo>
                <a:lnTo>
                  <a:pt x="1117600" y="228600"/>
                </a:lnTo>
                <a:lnTo>
                  <a:pt x="1244600" y="101600"/>
                </a:lnTo>
                <a:lnTo>
                  <a:pt x="1270000" y="0"/>
                </a:lnTo>
                <a:close/>
              </a:path>
            </a:pathLst>
          </a:custGeom>
          <a:solidFill>
            <a:srgbClr val="FE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3327400" y="2882900"/>
            <a:ext cx="3060700" cy="571500"/>
          </a:xfrm>
          <a:custGeom>
            <a:avLst/>
            <a:gdLst>
              <a:gd name="connsiteX0" fmla="*/ 0 w 3060700"/>
              <a:gd name="connsiteY0" fmla="*/ 38100 h 571500"/>
              <a:gd name="connsiteX1" fmla="*/ 241300 w 3060700"/>
              <a:gd name="connsiteY1" fmla="*/ 571500 h 571500"/>
              <a:gd name="connsiteX2" fmla="*/ 1397000 w 3060700"/>
              <a:gd name="connsiteY2" fmla="*/ 520700 h 571500"/>
              <a:gd name="connsiteX3" fmla="*/ 1447800 w 3060700"/>
              <a:gd name="connsiteY3" fmla="*/ 355600 h 571500"/>
              <a:gd name="connsiteX4" fmla="*/ 1841500 w 3060700"/>
              <a:gd name="connsiteY4" fmla="*/ 279400 h 571500"/>
              <a:gd name="connsiteX5" fmla="*/ 2171700 w 3060700"/>
              <a:gd name="connsiteY5" fmla="*/ 368300 h 571500"/>
              <a:gd name="connsiteX6" fmla="*/ 2362200 w 3060700"/>
              <a:gd name="connsiteY6" fmla="*/ 457200 h 571500"/>
              <a:gd name="connsiteX7" fmla="*/ 3060700 w 3060700"/>
              <a:gd name="connsiteY7" fmla="*/ 406400 h 571500"/>
              <a:gd name="connsiteX8" fmla="*/ 2743200 w 3060700"/>
              <a:gd name="connsiteY8" fmla="*/ 254000 h 571500"/>
              <a:gd name="connsiteX9" fmla="*/ 2222500 w 3060700"/>
              <a:gd name="connsiteY9" fmla="*/ 25400 h 571500"/>
              <a:gd name="connsiteX10" fmla="*/ 1816100 w 3060700"/>
              <a:gd name="connsiteY10" fmla="*/ 88900 h 571500"/>
              <a:gd name="connsiteX11" fmla="*/ 1600200 w 3060700"/>
              <a:gd name="connsiteY11" fmla="*/ 0 h 571500"/>
              <a:gd name="connsiteX12" fmla="*/ 1181100 w 3060700"/>
              <a:gd name="connsiteY12" fmla="*/ 50800 h 571500"/>
              <a:gd name="connsiteX13" fmla="*/ 939800 w 3060700"/>
              <a:gd name="connsiteY13" fmla="*/ 12700 h 571500"/>
              <a:gd name="connsiteX14" fmla="*/ 546100 w 3060700"/>
              <a:gd name="connsiteY14" fmla="*/ 25400 h 571500"/>
              <a:gd name="connsiteX15" fmla="*/ 50800 w 3060700"/>
              <a:gd name="connsiteY15" fmla="*/ 25400 h 571500"/>
              <a:gd name="connsiteX16" fmla="*/ 0 w 3060700"/>
              <a:gd name="connsiteY16" fmla="*/ 381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60700" h="571500">
                <a:moveTo>
                  <a:pt x="0" y="38100"/>
                </a:moveTo>
                <a:lnTo>
                  <a:pt x="241300" y="571500"/>
                </a:lnTo>
                <a:lnTo>
                  <a:pt x="1397000" y="520700"/>
                </a:lnTo>
                <a:lnTo>
                  <a:pt x="1447800" y="355600"/>
                </a:lnTo>
                <a:lnTo>
                  <a:pt x="1841500" y="279400"/>
                </a:lnTo>
                <a:lnTo>
                  <a:pt x="2171700" y="368300"/>
                </a:lnTo>
                <a:lnTo>
                  <a:pt x="2362200" y="457200"/>
                </a:lnTo>
                <a:lnTo>
                  <a:pt x="3060700" y="406400"/>
                </a:lnTo>
                <a:lnTo>
                  <a:pt x="2743200" y="254000"/>
                </a:lnTo>
                <a:lnTo>
                  <a:pt x="2222500" y="25400"/>
                </a:lnTo>
                <a:lnTo>
                  <a:pt x="1816100" y="88900"/>
                </a:lnTo>
                <a:lnTo>
                  <a:pt x="1600200" y="0"/>
                </a:lnTo>
                <a:lnTo>
                  <a:pt x="1181100" y="50800"/>
                </a:lnTo>
                <a:lnTo>
                  <a:pt x="939800" y="12700"/>
                </a:lnTo>
                <a:lnTo>
                  <a:pt x="546100" y="25400"/>
                </a:lnTo>
                <a:lnTo>
                  <a:pt x="50800" y="25400"/>
                </a:lnTo>
                <a:lnTo>
                  <a:pt x="0" y="38100"/>
                </a:lnTo>
                <a:close/>
              </a:path>
            </a:pathLst>
          </a:custGeom>
          <a:solidFill>
            <a:srgbClr val="FE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5685335" y="3529389"/>
            <a:ext cx="3064964" cy="903040"/>
          </a:xfrm>
          <a:custGeom>
            <a:avLst/>
            <a:gdLst>
              <a:gd name="connsiteX0" fmla="*/ 1016000 w 2806700"/>
              <a:gd name="connsiteY0" fmla="*/ 0 h 927100"/>
              <a:gd name="connsiteX1" fmla="*/ 0 w 2806700"/>
              <a:gd name="connsiteY1" fmla="*/ 495300 h 927100"/>
              <a:gd name="connsiteX2" fmla="*/ 1663700 w 2806700"/>
              <a:gd name="connsiteY2" fmla="*/ 927100 h 927100"/>
              <a:gd name="connsiteX3" fmla="*/ 2324100 w 2806700"/>
              <a:gd name="connsiteY3" fmla="*/ 431800 h 927100"/>
              <a:gd name="connsiteX4" fmla="*/ 2552700 w 2806700"/>
              <a:gd name="connsiteY4" fmla="*/ 495300 h 927100"/>
              <a:gd name="connsiteX5" fmla="*/ 2806700 w 2806700"/>
              <a:gd name="connsiteY5" fmla="*/ 406400 h 927100"/>
              <a:gd name="connsiteX6" fmla="*/ 2501900 w 2806700"/>
              <a:gd name="connsiteY6" fmla="*/ 241300 h 927100"/>
              <a:gd name="connsiteX7" fmla="*/ 1739900 w 2806700"/>
              <a:gd name="connsiteY7" fmla="*/ 190500 h 927100"/>
              <a:gd name="connsiteX8" fmla="*/ 1384300 w 2806700"/>
              <a:gd name="connsiteY8" fmla="*/ 63500 h 927100"/>
              <a:gd name="connsiteX9" fmla="*/ 939800 w 2806700"/>
              <a:gd name="connsiteY9" fmla="*/ 25400 h 927100"/>
              <a:gd name="connsiteX10" fmla="*/ 927100 w 2806700"/>
              <a:gd name="connsiteY10" fmla="*/ 25400 h 927100"/>
              <a:gd name="connsiteX11" fmla="*/ 1016000 w 2806700"/>
              <a:gd name="connsiteY11" fmla="*/ 0 h 927100"/>
              <a:gd name="connsiteX0" fmla="*/ 1198231 w 2988931"/>
              <a:gd name="connsiteY0" fmla="*/ 0 h 927100"/>
              <a:gd name="connsiteX1" fmla="*/ 182231 w 2988931"/>
              <a:gd name="connsiteY1" fmla="*/ 495300 h 927100"/>
              <a:gd name="connsiteX2" fmla="*/ 1845931 w 2988931"/>
              <a:gd name="connsiteY2" fmla="*/ 927100 h 927100"/>
              <a:gd name="connsiteX3" fmla="*/ 2506331 w 2988931"/>
              <a:gd name="connsiteY3" fmla="*/ 431800 h 927100"/>
              <a:gd name="connsiteX4" fmla="*/ 2734931 w 2988931"/>
              <a:gd name="connsiteY4" fmla="*/ 495300 h 927100"/>
              <a:gd name="connsiteX5" fmla="*/ 2988931 w 2988931"/>
              <a:gd name="connsiteY5" fmla="*/ 406400 h 927100"/>
              <a:gd name="connsiteX6" fmla="*/ 2684131 w 2988931"/>
              <a:gd name="connsiteY6" fmla="*/ 241300 h 927100"/>
              <a:gd name="connsiteX7" fmla="*/ 1922131 w 2988931"/>
              <a:gd name="connsiteY7" fmla="*/ 190500 h 927100"/>
              <a:gd name="connsiteX8" fmla="*/ 1566531 w 2988931"/>
              <a:gd name="connsiteY8" fmla="*/ 63500 h 927100"/>
              <a:gd name="connsiteX9" fmla="*/ 1122031 w 2988931"/>
              <a:gd name="connsiteY9" fmla="*/ 25400 h 927100"/>
              <a:gd name="connsiteX10" fmla="*/ 1109331 w 2988931"/>
              <a:gd name="connsiteY10" fmla="*/ 25400 h 927100"/>
              <a:gd name="connsiteX11" fmla="*/ 1198231 w 2988931"/>
              <a:gd name="connsiteY11" fmla="*/ 0 h 927100"/>
              <a:gd name="connsiteX0" fmla="*/ 1198231 w 2988931"/>
              <a:gd name="connsiteY0" fmla="*/ 0 h 927100"/>
              <a:gd name="connsiteX1" fmla="*/ 182231 w 2988931"/>
              <a:gd name="connsiteY1" fmla="*/ 495300 h 927100"/>
              <a:gd name="connsiteX2" fmla="*/ 1845931 w 2988931"/>
              <a:gd name="connsiteY2" fmla="*/ 927100 h 927100"/>
              <a:gd name="connsiteX3" fmla="*/ 2506331 w 2988931"/>
              <a:gd name="connsiteY3" fmla="*/ 431800 h 927100"/>
              <a:gd name="connsiteX4" fmla="*/ 2734931 w 2988931"/>
              <a:gd name="connsiteY4" fmla="*/ 495300 h 927100"/>
              <a:gd name="connsiteX5" fmla="*/ 2988931 w 2988931"/>
              <a:gd name="connsiteY5" fmla="*/ 406400 h 927100"/>
              <a:gd name="connsiteX6" fmla="*/ 2684131 w 2988931"/>
              <a:gd name="connsiteY6" fmla="*/ 241300 h 927100"/>
              <a:gd name="connsiteX7" fmla="*/ 1922131 w 2988931"/>
              <a:gd name="connsiteY7" fmla="*/ 190500 h 927100"/>
              <a:gd name="connsiteX8" fmla="*/ 1566531 w 2988931"/>
              <a:gd name="connsiteY8" fmla="*/ 63500 h 927100"/>
              <a:gd name="connsiteX9" fmla="*/ 1122031 w 2988931"/>
              <a:gd name="connsiteY9" fmla="*/ 25400 h 927100"/>
              <a:gd name="connsiteX10" fmla="*/ 1198231 w 2988931"/>
              <a:gd name="connsiteY10" fmla="*/ 0 h 927100"/>
              <a:gd name="connsiteX0" fmla="*/ 1198231 w 2988931"/>
              <a:gd name="connsiteY0" fmla="*/ 0 h 927100"/>
              <a:gd name="connsiteX1" fmla="*/ 182231 w 2988931"/>
              <a:gd name="connsiteY1" fmla="*/ 495300 h 927100"/>
              <a:gd name="connsiteX2" fmla="*/ 1845931 w 2988931"/>
              <a:gd name="connsiteY2" fmla="*/ 927100 h 927100"/>
              <a:gd name="connsiteX3" fmla="*/ 2506331 w 2988931"/>
              <a:gd name="connsiteY3" fmla="*/ 431800 h 927100"/>
              <a:gd name="connsiteX4" fmla="*/ 2734931 w 2988931"/>
              <a:gd name="connsiteY4" fmla="*/ 495300 h 927100"/>
              <a:gd name="connsiteX5" fmla="*/ 2988931 w 2988931"/>
              <a:gd name="connsiteY5" fmla="*/ 406400 h 927100"/>
              <a:gd name="connsiteX6" fmla="*/ 2684131 w 2988931"/>
              <a:gd name="connsiteY6" fmla="*/ 241300 h 927100"/>
              <a:gd name="connsiteX7" fmla="*/ 1922131 w 2988931"/>
              <a:gd name="connsiteY7" fmla="*/ 190500 h 927100"/>
              <a:gd name="connsiteX8" fmla="*/ 1566531 w 2988931"/>
              <a:gd name="connsiteY8" fmla="*/ 63500 h 927100"/>
              <a:gd name="connsiteX9" fmla="*/ 1198231 w 2988931"/>
              <a:gd name="connsiteY9" fmla="*/ 0 h 927100"/>
              <a:gd name="connsiteX0" fmla="*/ 1192506 w 2989556"/>
              <a:gd name="connsiteY0" fmla="*/ 0 h 901700"/>
              <a:gd name="connsiteX1" fmla="*/ 182856 w 2989556"/>
              <a:gd name="connsiteY1" fmla="*/ 469900 h 901700"/>
              <a:gd name="connsiteX2" fmla="*/ 1846556 w 2989556"/>
              <a:gd name="connsiteY2" fmla="*/ 901700 h 901700"/>
              <a:gd name="connsiteX3" fmla="*/ 2506956 w 2989556"/>
              <a:gd name="connsiteY3" fmla="*/ 406400 h 901700"/>
              <a:gd name="connsiteX4" fmla="*/ 2735556 w 2989556"/>
              <a:gd name="connsiteY4" fmla="*/ 469900 h 901700"/>
              <a:gd name="connsiteX5" fmla="*/ 2989556 w 2989556"/>
              <a:gd name="connsiteY5" fmla="*/ 381000 h 901700"/>
              <a:gd name="connsiteX6" fmla="*/ 2684756 w 2989556"/>
              <a:gd name="connsiteY6" fmla="*/ 215900 h 901700"/>
              <a:gd name="connsiteX7" fmla="*/ 1922756 w 2989556"/>
              <a:gd name="connsiteY7" fmla="*/ 165100 h 901700"/>
              <a:gd name="connsiteX8" fmla="*/ 1567156 w 2989556"/>
              <a:gd name="connsiteY8" fmla="*/ 38100 h 901700"/>
              <a:gd name="connsiteX9" fmla="*/ 1192506 w 2989556"/>
              <a:gd name="connsiteY9" fmla="*/ 0 h 901700"/>
              <a:gd name="connsiteX0" fmla="*/ 1217114 w 3014164"/>
              <a:gd name="connsiteY0" fmla="*/ 0 h 901700"/>
              <a:gd name="connsiteX1" fmla="*/ 207464 w 3014164"/>
              <a:gd name="connsiteY1" fmla="*/ 469900 h 901700"/>
              <a:gd name="connsiteX2" fmla="*/ 1871164 w 3014164"/>
              <a:gd name="connsiteY2" fmla="*/ 901700 h 901700"/>
              <a:gd name="connsiteX3" fmla="*/ 2531564 w 3014164"/>
              <a:gd name="connsiteY3" fmla="*/ 406400 h 901700"/>
              <a:gd name="connsiteX4" fmla="*/ 2760164 w 3014164"/>
              <a:gd name="connsiteY4" fmla="*/ 469900 h 901700"/>
              <a:gd name="connsiteX5" fmla="*/ 3014164 w 3014164"/>
              <a:gd name="connsiteY5" fmla="*/ 381000 h 901700"/>
              <a:gd name="connsiteX6" fmla="*/ 2709364 w 3014164"/>
              <a:gd name="connsiteY6" fmla="*/ 215900 h 901700"/>
              <a:gd name="connsiteX7" fmla="*/ 1947364 w 3014164"/>
              <a:gd name="connsiteY7" fmla="*/ 165100 h 901700"/>
              <a:gd name="connsiteX8" fmla="*/ 1591764 w 3014164"/>
              <a:gd name="connsiteY8" fmla="*/ 38100 h 901700"/>
              <a:gd name="connsiteX9" fmla="*/ 1217114 w 3014164"/>
              <a:gd name="connsiteY9" fmla="*/ 0 h 901700"/>
              <a:gd name="connsiteX0" fmla="*/ 1217114 w 3014164"/>
              <a:gd name="connsiteY0" fmla="*/ 0 h 901700"/>
              <a:gd name="connsiteX1" fmla="*/ 207464 w 3014164"/>
              <a:gd name="connsiteY1" fmla="*/ 469900 h 901700"/>
              <a:gd name="connsiteX2" fmla="*/ 1871164 w 3014164"/>
              <a:gd name="connsiteY2" fmla="*/ 901700 h 901700"/>
              <a:gd name="connsiteX3" fmla="*/ 2531564 w 3014164"/>
              <a:gd name="connsiteY3" fmla="*/ 406400 h 901700"/>
              <a:gd name="connsiteX4" fmla="*/ 2760164 w 3014164"/>
              <a:gd name="connsiteY4" fmla="*/ 469900 h 901700"/>
              <a:gd name="connsiteX5" fmla="*/ 3014164 w 3014164"/>
              <a:gd name="connsiteY5" fmla="*/ 381000 h 901700"/>
              <a:gd name="connsiteX6" fmla="*/ 2709364 w 3014164"/>
              <a:gd name="connsiteY6" fmla="*/ 215900 h 901700"/>
              <a:gd name="connsiteX7" fmla="*/ 1947364 w 3014164"/>
              <a:gd name="connsiteY7" fmla="*/ 165100 h 901700"/>
              <a:gd name="connsiteX8" fmla="*/ 1591764 w 3014164"/>
              <a:gd name="connsiteY8" fmla="*/ 38100 h 901700"/>
              <a:gd name="connsiteX9" fmla="*/ 1217114 w 3014164"/>
              <a:gd name="connsiteY9" fmla="*/ 0 h 901700"/>
              <a:gd name="connsiteX0" fmla="*/ 1217114 w 3014164"/>
              <a:gd name="connsiteY0" fmla="*/ 0 h 901700"/>
              <a:gd name="connsiteX1" fmla="*/ 207464 w 3014164"/>
              <a:gd name="connsiteY1" fmla="*/ 469900 h 901700"/>
              <a:gd name="connsiteX2" fmla="*/ 1871164 w 3014164"/>
              <a:gd name="connsiteY2" fmla="*/ 901700 h 901700"/>
              <a:gd name="connsiteX3" fmla="*/ 2531564 w 3014164"/>
              <a:gd name="connsiteY3" fmla="*/ 406400 h 901700"/>
              <a:gd name="connsiteX4" fmla="*/ 2760164 w 3014164"/>
              <a:gd name="connsiteY4" fmla="*/ 469900 h 901700"/>
              <a:gd name="connsiteX5" fmla="*/ 3014164 w 3014164"/>
              <a:gd name="connsiteY5" fmla="*/ 381000 h 901700"/>
              <a:gd name="connsiteX6" fmla="*/ 2709364 w 3014164"/>
              <a:gd name="connsiteY6" fmla="*/ 215900 h 901700"/>
              <a:gd name="connsiteX7" fmla="*/ 1947364 w 3014164"/>
              <a:gd name="connsiteY7" fmla="*/ 165100 h 901700"/>
              <a:gd name="connsiteX8" fmla="*/ 1591764 w 3014164"/>
              <a:gd name="connsiteY8" fmla="*/ 38100 h 901700"/>
              <a:gd name="connsiteX9" fmla="*/ 1217114 w 3014164"/>
              <a:gd name="connsiteY9" fmla="*/ 0 h 901700"/>
              <a:gd name="connsiteX0" fmla="*/ 1217114 w 3014164"/>
              <a:gd name="connsiteY0" fmla="*/ 0 h 901788"/>
              <a:gd name="connsiteX1" fmla="*/ 207464 w 3014164"/>
              <a:gd name="connsiteY1" fmla="*/ 469900 h 901788"/>
              <a:gd name="connsiteX2" fmla="*/ 1871164 w 3014164"/>
              <a:gd name="connsiteY2" fmla="*/ 901700 h 901788"/>
              <a:gd name="connsiteX3" fmla="*/ 2531564 w 3014164"/>
              <a:gd name="connsiteY3" fmla="*/ 406400 h 901788"/>
              <a:gd name="connsiteX4" fmla="*/ 2760164 w 3014164"/>
              <a:gd name="connsiteY4" fmla="*/ 469900 h 901788"/>
              <a:gd name="connsiteX5" fmla="*/ 3014164 w 3014164"/>
              <a:gd name="connsiteY5" fmla="*/ 381000 h 901788"/>
              <a:gd name="connsiteX6" fmla="*/ 2709364 w 3014164"/>
              <a:gd name="connsiteY6" fmla="*/ 215900 h 901788"/>
              <a:gd name="connsiteX7" fmla="*/ 1947364 w 3014164"/>
              <a:gd name="connsiteY7" fmla="*/ 165100 h 901788"/>
              <a:gd name="connsiteX8" fmla="*/ 1591764 w 3014164"/>
              <a:gd name="connsiteY8" fmla="*/ 38100 h 901788"/>
              <a:gd name="connsiteX9" fmla="*/ 1217114 w 3014164"/>
              <a:gd name="connsiteY9" fmla="*/ 0 h 901788"/>
              <a:gd name="connsiteX0" fmla="*/ 1217114 w 3014164"/>
              <a:gd name="connsiteY0" fmla="*/ 0 h 901829"/>
              <a:gd name="connsiteX1" fmla="*/ 207464 w 3014164"/>
              <a:gd name="connsiteY1" fmla="*/ 469900 h 901829"/>
              <a:gd name="connsiteX2" fmla="*/ 1871164 w 3014164"/>
              <a:gd name="connsiteY2" fmla="*/ 901700 h 901829"/>
              <a:gd name="connsiteX3" fmla="*/ 2531564 w 3014164"/>
              <a:gd name="connsiteY3" fmla="*/ 406400 h 901829"/>
              <a:gd name="connsiteX4" fmla="*/ 2760164 w 3014164"/>
              <a:gd name="connsiteY4" fmla="*/ 469900 h 901829"/>
              <a:gd name="connsiteX5" fmla="*/ 3014164 w 3014164"/>
              <a:gd name="connsiteY5" fmla="*/ 381000 h 901829"/>
              <a:gd name="connsiteX6" fmla="*/ 2709364 w 3014164"/>
              <a:gd name="connsiteY6" fmla="*/ 215900 h 901829"/>
              <a:gd name="connsiteX7" fmla="*/ 1947364 w 3014164"/>
              <a:gd name="connsiteY7" fmla="*/ 165100 h 901829"/>
              <a:gd name="connsiteX8" fmla="*/ 1591764 w 3014164"/>
              <a:gd name="connsiteY8" fmla="*/ 38100 h 901829"/>
              <a:gd name="connsiteX9" fmla="*/ 1217114 w 3014164"/>
              <a:gd name="connsiteY9" fmla="*/ 0 h 901829"/>
              <a:gd name="connsiteX0" fmla="*/ 1217114 w 3014164"/>
              <a:gd name="connsiteY0" fmla="*/ 0 h 901829"/>
              <a:gd name="connsiteX1" fmla="*/ 207464 w 3014164"/>
              <a:gd name="connsiteY1" fmla="*/ 469900 h 901829"/>
              <a:gd name="connsiteX2" fmla="*/ 1871164 w 3014164"/>
              <a:gd name="connsiteY2" fmla="*/ 901700 h 901829"/>
              <a:gd name="connsiteX3" fmla="*/ 2531564 w 3014164"/>
              <a:gd name="connsiteY3" fmla="*/ 406400 h 901829"/>
              <a:gd name="connsiteX4" fmla="*/ 2690314 w 3014164"/>
              <a:gd name="connsiteY4" fmla="*/ 508000 h 901829"/>
              <a:gd name="connsiteX5" fmla="*/ 3014164 w 3014164"/>
              <a:gd name="connsiteY5" fmla="*/ 381000 h 901829"/>
              <a:gd name="connsiteX6" fmla="*/ 2709364 w 3014164"/>
              <a:gd name="connsiteY6" fmla="*/ 215900 h 901829"/>
              <a:gd name="connsiteX7" fmla="*/ 1947364 w 3014164"/>
              <a:gd name="connsiteY7" fmla="*/ 165100 h 901829"/>
              <a:gd name="connsiteX8" fmla="*/ 1591764 w 3014164"/>
              <a:gd name="connsiteY8" fmla="*/ 38100 h 901829"/>
              <a:gd name="connsiteX9" fmla="*/ 1217114 w 3014164"/>
              <a:gd name="connsiteY9" fmla="*/ 0 h 901829"/>
              <a:gd name="connsiteX0" fmla="*/ 1217114 w 3064964"/>
              <a:gd name="connsiteY0" fmla="*/ 0 h 901829"/>
              <a:gd name="connsiteX1" fmla="*/ 207464 w 3064964"/>
              <a:gd name="connsiteY1" fmla="*/ 469900 h 901829"/>
              <a:gd name="connsiteX2" fmla="*/ 1871164 w 3064964"/>
              <a:gd name="connsiteY2" fmla="*/ 901700 h 901829"/>
              <a:gd name="connsiteX3" fmla="*/ 2531564 w 3064964"/>
              <a:gd name="connsiteY3" fmla="*/ 406400 h 901829"/>
              <a:gd name="connsiteX4" fmla="*/ 2690314 w 3064964"/>
              <a:gd name="connsiteY4" fmla="*/ 508000 h 901829"/>
              <a:gd name="connsiteX5" fmla="*/ 3064964 w 3064964"/>
              <a:gd name="connsiteY5" fmla="*/ 406400 h 901829"/>
              <a:gd name="connsiteX6" fmla="*/ 2709364 w 3064964"/>
              <a:gd name="connsiteY6" fmla="*/ 215900 h 901829"/>
              <a:gd name="connsiteX7" fmla="*/ 1947364 w 3064964"/>
              <a:gd name="connsiteY7" fmla="*/ 165100 h 901829"/>
              <a:gd name="connsiteX8" fmla="*/ 1591764 w 3064964"/>
              <a:gd name="connsiteY8" fmla="*/ 38100 h 901829"/>
              <a:gd name="connsiteX9" fmla="*/ 1217114 w 3064964"/>
              <a:gd name="connsiteY9" fmla="*/ 0 h 901829"/>
              <a:gd name="connsiteX0" fmla="*/ 1217114 w 3064964"/>
              <a:gd name="connsiteY0" fmla="*/ 0 h 901829"/>
              <a:gd name="connsiteX1" fmla="*/ 207464 w 3064964"/>
              <a:gd name="connsiteY1" fmla="*/ 469900 h 901829"/>
              <a:gd name="connsiteX2" fmla="*/ 1871164 w 3064964"/>
              <a:gd name="connsiteY2" fmla="*/ 901700 h 901829"/>
              <a:gd name="connsiteX3" fmla="*/ 2531564 w 3064964"/>
              <a:gd name="connsiteY3" fmla="*/ 406400 h 901829"/>
              <a:gd name="connsiteX4" fmla="*/ 2690314 w 3064964"/>
              <a:gd name="connsiteY4" fmla="*/ 508000 h 901829"/>
              <a:gd name="connsiteX5" fmla="*/ 3064964 w 3064964"/>
              <a:gd name="connsiteY5" fmla="*/ 406400 h 901829"/>
              <a:gd name="connsiteX6" fmla="*/ 2709364 w 3064964"/>
              <a:gd name="connsiteY6" fmla="*/ 215900 h 901829"/>
              <a:gd name="connsiteX7" fmla="*/ 1947364 w 3064964"/>
              <a:gd name="connsiteY7" fmla="*/ 165100 h 901829"/>
              <a:gd name="connsiteX8" fmla="*/ 1591764 w 3064964"/>
              <a:gd name="connsiteY8" fmla="*/ 38100 h 901829"/>
              <a:gd name="connsiteX9" fmla="*/ 1217114 w 3064964"/>
              <a:gd name="connsiteY9" fmla="*/ 0 h 901829"/>
              <a:gd name="connsiteX0" fmla="*/ 1217114 w 3064964"/>
              <a:gd name="connsiteY0" fmla="*/ 0 h 901829"/>
              <a:gd name="connsiteX1" fmla="*/ 207464 w 3064964"/>
              <a:gd name="connsiteY1" fmla="*/ 469900 h 901829"/>
              <a:gd name="connsiteX2" fmla="*/ 1871164 w 3064964"/>
              <a:gd name="connsiteY2" fmla="*/ 901700 h 901829"/>
              <a:gd name="connsiteX3" fmla="*/ 2531564 w 3064964"/>
              <a:gd name="connsiteY3" fmla="*/ 406400 h 901829"/>
              <a:gd name="connsiteX4" fmla="*/ 2690314 w 3064964"/>
              <a:gd name="connsiteY4" fmla="*/ 508000 h 901829"/>
              <a:gd name="connsiteX5" fmla="*/ 3064964 w 3064964"/>
              <a:gd name="connsiteY5" fmla="*/ 406400 h 901829"/>
              <a:gd name="connsiteX6" fmla="*/ 2709364 w 3064964"/>
              <a:gd name="connsiteY6" fmla="*/ 215900 h 901829"/>
              <a:gd name="connsiteX7" fmla="*/ 1947364 w 3064964"/>
              <a:gd name="connsiteY7" fmla="*/ 165100 h 901829"/>
              <a:gd name="connsiteX8" fmla="*/ 1591764 w 3064964"/>
              <a:gd name="connsiteY8" fmla="*/ 38100 h 901829"/>
              <a:gd name="connsiteX9" fmla="*/ 1217114 w 3064964"/>
              <a:gd name="connsiteY9" fmla="*/ 0 h 901829"/>
              <a:gd name="connsiteX0" fmla="*/ 1217114 w 3064964"/>
              <a:gd name="connsiteY0" fmla="*/ 0 h 901829"/>
              <a:gd name="connsiteX1" fmla="*/ 207464 w 3064964"/>
              <a:gd name="connsiteY1" fmla="*/ 469900 h 901829"/>
              <a:gd name="connsiteX2" fmla="*/ 1871164 w 3064964"/>
              <a:gd name="connsiteY2" fmla="*/ 901700 h 901829"/>
              <a:gd name="connsiteX3" fmla="*/ 2531564 w 3064964"/>
              <a:gd name="connsiteY3" fmla="*/ 406400 h 901829"/>
              <a:gd name="connsiteX4" fmla="*/ 2690314 w 3064964"/>
              <a:gd name="connsiteY4" fmla="*/ 508000 h 901829"/>
              <a:gd name="connsiteX5" fmla="*/ 3064964 w 3064964"/>
              <a:gd name="connsiteY5" fmla="*/ 406400 h 901829"/>
              <a:gd name="connsiteX6" fmla="*/ 2709364 w 3064964"/>
              <a:gd name="connsiteY6" fmla="*/ 215900 h 901829"/>
              <a:gd name="connsiteX7" fmla="*/ 1947364 w 3064964"/>
              <a:gd name="connsiteY7" fmla="*/ 165100 h 901829"/>
              <a:gd name="connsiteX8" fmla="*/ 1217114 w 3064964"/>
              <a:gd name="connsiteY8" fmla="*/ 0 h 901829"/>
              <a:gd name="connsiteX0" fmla="*/ 1217114 w 3064964"/>
              <a:gd name="connsiteY0" fmla="*/ 1211 h 903040"/>
              <a:gd name="connsiteX1" fmla="*/ 207464 w 3064964"/>
              <a:gd name="connsiteY1" fmla="*/ 471111 h 903040"/>
              <a:gd name="connsiteX2" fmla="*/ 1871164 w 3064964"/>
              <a:gd name="connsiteY2" fmla="*/ 902911 h 903040"/>
              <a:gd name="connsiteX3" fmla="*/ 2531564 w 3064964"/>
              <a:gd name="connsiteY3" fmla="*/ 407611 h 903040"/>
              <a:gd name="connsiteX4" fmla="*/ 2690314 w 3064964"/>
              <a:gd name="connsiteY4" fmla="*/ 509211 h 903040"/>
              <a:gd name="connsiteX5" fmla="*/ 3064964 w 3064964"/>
              <a:gd name="connsiteY5" fmla="*/ 407611 h 903040"/>
              <a:gd name="connsiteX6" fmla="*/ 2709364 w 3064964"/>
              <a:gd name="connsiteY6" fmla="*/ 217111 h 903040"/>
              <a:gd name="connsiteX7" fmla="*/ 1947364 w 3064964"/>
              <a:gd name="connsiteY7" fmla="*/ 166311 h 903040"/>
              <a:gd name="connsiteX8" fmla="*/ 1217114 w 3064964"/>
              <a:gd name="connsiteY8" fmla="*/ 1211 h 90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4964" h="903040">
                <a:moveTo>
                  <a:pt x="1217114" y="1211"/>
                </a:moveTo>
                <a:cubicBezTo>
                  <a:pt x="637147" y="45661"/>
                  <a:pt x="-457169" y="83761"/>
                  <a:pt x="207464" y="471111"/>
                </a:cubicBezTo>
                <a:cubicBezTo>
                  <a:pt x="768381" y="754744"/>
                  <a:pt x="948297" y="847878"/>
                  <a:pt x="1871164" y="902911"/>
                </a:cubicBezTo>
                <a:cubicBezTo>
                  <a:pt x="2237347" y="909261"/>
                  <a:pt x="2635281" y="680661"/>
                  <a:pt x="2531564" y="407611"/>
                </a:cubicBezTo>
                <a:lnTo>
                  <a:pt x="2690314" y="509211"/>
                </a:lnTo>
                <a:lnTo>
                  <a:pt x="3064964" y="407611"/>
                </a:lnTo>
                <a:cubicBezTo>
                  <a:pt x="3054381" y="356811"/>
                  <a:pt x="2827897" y="280611"/>
                  <a:pt x="2709364" y="217111"/>
                </a:cubicBezTo>
                <a:cubicBezTo>
                  <a:pt x="2417264" y="136678"/>
                  <a:pt x="2201364" y="183244"/>
                  <a:pt x="1947364" y="166311"/>
                </a:cubicBezTo>
                <a:cubicBezTo>
                  <a:pt x="1703947" y="111278"/>
                  <a:pt x="1524031" y="-13606"/>
                  <a:pt x="1217114" y="1211"/>
                </a:cubicBezTo>
                <a:close/>
              </a:path>
            </a:pathLst>
          </a:custGeom>
          <a:solidFill>
            <a:srgbClr val="FE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4422776" y="2548945"/>
            <a:ext cx="1" cy="539153"/>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10" name="Straight Arrow Connector 9"/>
          <p:cNvCxnSpPr/>
          <p:nvPr/>
        </p:nvCxnSpPr>
        <p:spPr>
          <a:xfrm>
            <a:off x="7387751" y="3100457"/>
            <a:ext cx="0" cy="564774"/>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12" name="Straight Arrow Connector 11"/>
          <p:cNvCxnSpPr/>
          <p:nvPr/>
        </p:nvCxnSpPr>
        <p:spPr>
          <a:xfrm flipH="1">
            <a:off x="435515" y="3529389"/>
            <a:ext cx="516465" cy="863921"/>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192827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Goat and sheep near Tell el-Dab’a, Egypt</a:t>
            </a:r>
          </a:p>
        </p:txBody>
      </p:sp>
      <p:sp>
        <p:nvSpPr>
          <p:cNvPr id="3" name="Text Placeholder 2"/>
          <p:cNvSpPr>
            <a:spLocks noGrp="1"/>
          </p:cNvSpPr>
          <p:nvPr>
            <p:ph type="body" sz="quarter" idx="12"/>
          </p:nvPr>
        </p:nvSpPr>
        <p:spPr/>
        <p:txBody>
          <a:bodyPr/>
          <a:lstStyle/>
          <a:p>
            <a:r>
              <a:rPr lang="en-US" dirty="0"/>
              <a:t>7:6</a:t>
            </a:r>
          </a:p>
        </p:txBody>
      </p:sp>
      <p:sp>
        <p:nvSpPr>
          <p:cNvPr id="4" name="Title 3"/>
          <p:cNvSpPr>
            <a:spLocks noGrp="1"/>
          </p:cNvSpPr>
          <p:nvPr>
            <p:ph type="title"/>
          </p:nvPr>
        </p:nvSpPr>
        <p:spPr/>
        <p:txBody>
          <a:bodyPr/>
          <a:lstStyle/>
          <a:p>
            <a:r>
              <a:rPr lang="en-US" dirty="0"/>
              <a:t>For I have not lived in a house since the day that I brought up the sons of Israel from Egypt</a:t>
            </a:r>
          </a:p>
        </p:txBody>
      </p:sp>
      <p:pic>
        <p:nvPicPr>
          <p:cNvPr id="6" name="Picture 5" descr="Goat and sheep near Tell el-Daba, tb01060576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2848968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0Schlegel drone 2015\5 Negev\Tabernacle model aerial, ws031215728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the tabernacle (aerial view)</a:t>
            </a:r>
          </a:p>
        </p:txBody>
      </p:sp>
      <p:sp>
        <p:nvSpPr>
          <p:cNvPr id="3" name="Text Placeholder 2"/>
          <p:cNvSpPr>
            <a:spLocks noGrp="1"/>
          </p:cNvSpPr>
          <p:nvPr>
            <p:ph type="body" sz="quarter" idx="12"/>
          </p:nvPr>
        </p:nvSpPr>
        <p:spPr/>
        <p:txBody>
          <a:bodyPr/>
          <a:lstStyle/>
          <a:p>
            <a:r>
              <a:rPr lang="en-US" dirty="0"/>
              <a:t>7:6</a:t>
            </a:r>
          </a:p>
        </p:txBody>
      </p:sp>
      <p:sp>
        <p:nvSpPr>
          <p:cNvPr id="4" name="Title 3"/>
          <p:cNvSpPr>
            <a:spLocks noGrp="1"/>
          </p:cNvSpPr>
          <p:nvPr>
            <p:ph type="title"/>
          </p:nvPr>
        </p:nvSpPr>
        <p:spPr/>
        <p:txBody>
          <a:bodyPr/>
          <a:lstStyle/>
          <a:p>
            <a:r>
              <a:rPr lang="en-US" dirty="0"/>
              <a:t>To this very day I have been moving about in a tent, even a tabernacle</a:t>
            </a:r>
          </a:p>
        </p:txBody>
      </p:sp>
    </p:spTree>
    <p:extLst>
      <p:ext uri="{BB962C8B-B14F-4D97-AF65-F5344CB8AC3E}">
        <p14:creationId xmlns:p14="http://schemas.microsoft.com/office/powerpoint/2010/main" val="16526644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Mark IBEX 2019-pcb\Tabernacle\Tabernacle model at Timna, mjb1903223767.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the tabernacle</a:t>
            </a:r>
          </a:p>
        </p:txBody>
      </p:sp>
      <p:sp>
        <p:nvSpPr>
          <p:cNvPr id="3" name="Text Placeholder 2"/>
          <p:cNvSpPr>
            <a:spLocks noGrp="1"/>
          </p:cNvSpPr>
          <p:nvPr>
            <p:ph type="body" sz="quarter" idx="12"/>
          </p:nvPr>
        </p:nvSpPr>
        <p:spPr/>
        <p:txBody>
          <a:bodyPr/>
          <a:lstStyle/>
          <a:p>
            <a:r>
              <a:rPr lang="en-US" dirty="0"/>
              <a:t>7:6</a:t>
            </a:r>
          </a:p>
        </p:txBody>
      </p:sp>
      <p:sp>
        <p:nvSpPr>
          <p:cNvPr id="4" name="Title 3"/>
          <p:cNvSpPr>
            <a:spLocks noGrp="1"/>
          </p:cNvSpPr>
          <p:nvPr>
            <p:ph type="title"/>
          </p:nvPr>
        </p:nvSpPr>
        <p:spPr/>
        <p:txBody>
          <a:bodyPr/>
          <a:lstStyle/>
          <a:p>
            <a:r>
              <a:rPr lang="en-US" dirty="0"/>
              <a:t>To this very day I have been moving about in a tent, even a tabernacle</a:t>
            </a:r>
          </a:p>
        </p:txBody>
      </p:sp>
    </p:spTree>
    <p:extLst>
      <p:ext uri="{BB962C8B-B14F-4D97-AF65-F5344CB8AC3E}">
        <p14:creationId xmlns:p14="http://schemas.microsoft.com/office/powerpoint/2010/main" val="2484310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PLBL\02 Samaria and the Center\Shiloh\Shiloh from east, tb12080686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367910"/>
            <a:ext cx="9144741" cy="612218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a:t>Shiloh (from the east)</a:t>
            </a:r>
            <a:endParaRPr lang="en-US" dirty="0"/>
          </a:p>
        </p:txBody>
      </p:sp>
      <p:sp>
        <p:nvSpPr>
          <p:cNvPr id="4" name="Text Placeholder 3"/>
          <p:cNvSpPr>
            <a:spLocks noGrp="1"/>
          </p:cNvSpPr>
          <p:nvPr>
            <p:ph type="body" sz="quarter" idx="12"/>
          </p:nvPr>
        </p:nvSpPr>
        <p:spPr/>
        <p:txBody>
          <a:bodyPr/>
          <a:lstStyle/>
          <a:p>
            <a:r>
              <a:rPr lang="en-US" dirty="0"/>
              <a:t>7:7</a:t>
            </a:r>
          </a:p>
        </p:txBody>
      </p:sp>
      <p:sp>
        <p:nvSpPr>
          <p:cNvPr id="2" name="Title 1"/>
          <p:cNvSpPr>
            <a:spLocks noGrp="1"/>
          </p:cNvSpPr>
          <p:nvPr>
            <p:ph type="title"/>
          </p:nvPr>
        </p:nvSpPr>
        <p:spPr/>
        <p:txBody>
          <a:bodyPr/>
          <a:lstStyle/>
          <a:p>
            <a:r>
              <a:rPr lang="en-US" dirty="0"/>
              <a:t>In all the places where I have moved with all the people of Israel</a:t>
            </a:r>
          </a:p>
        </p:txBody>
      </p:sp>
    </p:spTree>
    <p:extLst>
      <p:ext uri="{BB962C8B-B14F-4D97-AF65-F5344CB8AC3E}">
        <p14:creationId xmlns:p14="http://schemas.microsoft.com/office/powerpoint/2010/main" val="36620625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PLBL\02 Samaria and the Center\Shiloh\Shiloh from east, tb12080686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367910"/>
            <a:ext cx="9144741" cy="612218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Shiloh (from the east)</a:t>
            </a:r>
          </a:p>
        </p:txBody>
      </p:sp>
      <p:sp>
        <p:nvSpPr>
          <p:cNvPr id="4" name="Text Placeholder 3"/>
          <p:cNvSpPr>
            <a:spLocks noGrp="1"/>
          </p:cNvSpPr>
          <p:nvPr>
            <p:ph type="body" sz="quarter" idx="12"/>
          </p:nvPr>
        </p:nvSpPr>
        <p:spPr/>
        <p:txBody>
          <a:bodyPr/>
          <a:lstStyle/>
          <a:p>
            <a:r>
              <a:rPr lang="en-US" dirty="0"/>
              <a:t>7:7</a:t>
            </a:r>
          </a:p>
        </p:txBody>
      </p:sp>
      <p:sp>
        <p:nvSpPr>
          <p:cNvPr id="2" name="Title 1"/>
          <p:cNvSpPr>
            <a:spLocks noGrp="1"/>
          </p:cNvSpPr>
          <p:nvPr>
            <p:ph type="title"/>
          </p:nvPr>
        </p:nvSpPr>
        <p:spPr/>
        <p:txBody>
          <a:bodyPr/>
          <a:lstStyle/>
          <a:p>
            <a:r>
              <a:rPr lang="en-US" dirty="0"/>
              <a:t>In all the places where I have moved with all the people of Israel</a:t>
            </a:r>
          </a:p>
        </p:txBody>
      </p:sp>
      <p:sp>
        <p:nvSpPr>
          <p:cNvPr id="16" name="Text Box 16"/>
          <p:cNvSpPr txBox="1">
            <a:spLocks noChangeArrowheads="1"/>
          </p:cNvSpPr>
          <p:nvPr/>
        </p:nvSpPr>
        <p:spPr bwMode="auto">
          <a:xfrm>
            <a:off x="3759385" y="3243217"/>
            <a:ext cx="825867" cy="400110"/>
          </a:xfrm>
          <a:prstGeom prst="rect">
            <a:avLst/>
          </a:prstGeom>
          <a:noFill/>
          <a:ln w="9525">
            <a:noFill/>
            <a:miter lim="800000"/>
            <a:headEnd/>
            <a:tailEnd/>
          </a:ln>
          <a:effectLst/>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Shiloh</a:t>
            </a:r>
          </a:p>
        </p:txBody>
      </p:sp>
      <p:sp>
        <p:nvSpPr>
          <p:cNvPr id="18" name="Text Box 16"/>
          <p:cNvSpPr txBox="1">
            <a:spLocks noChangeArrowheads="1"/>
          </p:cNvSpPr>
          <p:nvPr/>
        </p:nvSpPr>
        <p:spPr bwMode="auto">
          <a:xfrm>
            <a:off x="283009" y="2715030"/>
            <a:ext cx="872034" cy="369332"/>
          </a:xfrm>
          <a:prstGeom prst="rect">
            <a:avLst/>
          </a:prstGeom>
          <a:noFill/>
          <a:ln w="9525">
            <a:noFill/>
            <a:miter lim="800000"/>
            <a:headEnd/>
            <a:tailEnd/>
          </a:ln>
          <a:effectLst/>
        </p:spPr>
        <p:txBody>
          <a:bodyPr wrap="none">
            <a:spAutoFit/>
          </a:bodyPr>
          <a:lstStyle/>
          <a:p>
            <a:pPr algn="ctr">
              <a:defRPr/>
            </a:pPr>
            <a:r>
              <a:rPr lang="en-US" dirty="0">
                <a:solidFill>
                  <a:prstClr val="white"/>
                </a:solidFill>
                <a:effectLst>
                  <a:glow rad="76200">
                    <a:prstClr val="black">
                      <a:alpha val="60000"/>
                    </a:prstClr>
                  </a:glow>
                </a:effectLst>
                <a:cs typeface="Calibri" pitchFamily="34" charset="0"/>
              </a:rPr>
              <a:t>basilica</a:t>
            </a:r>
          </a:p>
        </p:txBody>
      </p:sp>
      <p:sp>
        <p:nvSpPr>
          <p:cNvPr id="19" name="Text Box 16"/>
          <p:cNvSpPr txBox="1">
            <a:spLocks noChangeArrowheads="1"/>
          </p:cNvSpPr>
          <p:nvPr/>
        </p:nvSpPr>
        <p:spPr bwMode="auto">
          <a:xfrm>
            <a:off x="237064" y="4696196"/>
            <a:ext cx="1961819" cy="707886"/>
          </a:xfrm>
          <a:prstGeom prst="rect">
            <a:avLst/>
          </a:prstGeom>
          <a:noFill/>
          <a:ln w="9525">
            <a:noFill/>
            <a:miter lim="800000"/>
            <a:headEnd/>
            <a:tailEnd/>
          </a:ln>
          <a:effectLst/>
        </p:spPr>
        <p:txBody>
          <a:bodyPr wrap="none">
            <a:spAutoFit/>
          </a:bodyPr>
          <a:lstStyle/>
          <a:p>
            <a:pPr algn="ctr">
              <a:defRPr/>
            </a:pPr>
            <a:r>
              <a:rPr lang="en-US" sz="2000" dirty="0">
                <a:solidFill>
                  <a:prstClr val="white"/>
                </a:solidFill>
                <a:effectLst>
                  <a:glow rad="76200">
                    <a:prstClr val="black">
                      <a:alpha val="60000"/>
                    </a:prstClr>
                  </a:glow>
                </a:effectLst>
                <a:cs typeface="Calibri" pitchFamily="34" charset="0"/>
              </a:rPr>
              <a:t>Byzantine church</a:t>
            </a:r>
            <a:br>
              <a:rPr lang="en-US" sz="2000" dirty="0">
                <a:solidFill>
                  <a:prstClr val="white"/>
                </a:solidFill>
                <a:effectLst>
                  <a:glow rad="76200">
                    <a:prstClr val="black">
                      <a:alpha val="60000"/>
                    </a:prstClr>
                  </a:glow>
                </a:effectLst>
                <a:cs typeface="Calibri" pitchFamily="34" charset="0"/>
              </a:rPr>
            </a:br>
            <a:r>
              <a:rPr lang="en-US" sz="2000" dirty="0">
                <a:solidFill>
                  <a:prstClr val="white"/>
                </a:solidFill>
                <a:effectLst>
                  <a:glow rad="76200">
                    <a:prstClr val="black">
                      <a:alpha val="60000"/>
                    </a:prstClr>
                  </a:glow>
                </a:effectLst>
                <a:cs typeface="Calibri" pitchFamily="34" charset="0"/>
              </a:rPr>
              <a:t>excavations</a:t>
            </a:r>
          </a:p>
        </p:txBody>
      </p:sp>
      <p:sp>
        <p:nvSpPr>
          <p:cNvPr id="20" name="Line 9"/>
          <p:cNvSpPr>
            <a:spLocks noChangeShapeType="1"/>
          </p:cNvSpPr>
          <p:nvPr/>
        </p:nvSpPr>
        <p:spPr bwMode="auto">
          <a:xfrm flipH="1">
            <a:off x="533400" y="3114645"/>
            <a:ext cx="149010" cy="657255"/>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21" name="Line 9"/>
          <p:cNvSpPr>
            <a:spLocks noChangeShapeType="1"/>
          </p:cNvSpPr>
          <p:nvPr/>
        </p:nvSpPr>
        <p:spPr bwMode="auto">
          <a:xfrm flipV="1">
            <a:off x="1524000" y="3829049"/>
            <a:ext cx="304800" cy="819149"/>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5" name="Freeform 4"/>
          <p:cNvSpPr/>
          <p:nvPr/>
        </p:nvSpPr>
        <p:spPr>
          <a:xfrm>
            <a:off x="5222874" y="3297596"/>
            <a:ext cx="1548129" cy="753703"/>
          </a:xfrm>
          <a:custGeom>
            <a:avLst/>
            <a:gdLst>
              <a:gd name="connsiteX0" fmla="*/ 0 w 1485900"/>
              <a:gd name="connsiteY0" fmla="*/ 12700 h 736600"/>
              <a:gd name="connsiteX1" fmla="*/ 254000 w 1485900"/>
              <a:gd name="connsiteY1" fmla="*/ 317500 h 736600"/>
              <a:gd name="connsiteX2" fmla="*/ 101600 w 1485900"/>
              <a:gd name="connsiteY2" fmla="*/ 647700 h 736600"/>
              <a:gd name="connsiteX3" fmla="*/ 1333500 w 1485900"/>
              <a:gd name="connsiteY3" fmla="*/ 736600 h 736600"/>
              <a:gd name="connsiteX4" fmla="*/ 1485900 w 1485900"/>
              <a:gd name="connsiteY4" fmla="*/ 381000 h 736600"/>
              <a:gd name="connsiteX5" fmla="*/ 660400 w 1485900"/>
              <a:gd name="connsiteY5" fmla="*/ 0 h 736600"/>
              <a:gd name="connsiteX6" fmla="*/ 0 w 1485900"/>
              <a:gd name="connsiteY6" fmla="*/ 12700 h 736600"/>
              <a:gd name="connsiteX0" fmla="*/ 0 w 1547904"/>
              <a:gd name="connsiteY0" fmla="*/ 12700 h 736600"/>
              <a:gd name="connsiteX1" fmla="*/ 254000 w 1547904"/>
              <a:gd name="connsiteY1" fmla="*/ 317500 h 736600"/>
              <a:gd name="connsiteX2" fmla="*/ 101600 w 1547904"/>
              <a:gd name="connsiteY2" fmla="*/ 647700 h 736600"/>
              <a:gd name="connsiteX3" fmla="*/ 1333500 w 1547904"/>
              <a:gd name="connsiteY3" fmla="*/ 736600 h 736600"/>
              <a:gd name="connsiteX4" fmla="*/ 1485900 w 1547904"/>
              <a:gd name="connsiteY4" fmla="*/ 381000 h 736600"/>
              <a:gd name="connsiteX5" fmla="*/ 660400 w 1547904"/>
              <a:gd name="connsiteY5" fmla="*/ 0 h 736600"/>
              <a:gd name="connsiteX6" fmla="*/ 0 w 1547904"/>
              <a:gd name="connsiteY6" fmla="*/ 12700 h 736600"/>
              <a:gd name="connsiteX0" fmla="*/ 0 w 1500504"/>
              <a:gd name="connsiteY0" fmla="*/ 12700 h 736600"/>
              <a:gd name="connsiteX1" fmla="*/ 254000 w 1500504"/>
              <a:gd name="connsiteY1" fmla="*/ 317500 h 736600"/>
              <a:gd name="connsiteX2" fmla="*/ 101600 w 1500504"/>
              <a:gd name="connsiteY2" fmla="*/ 647700 h 736600"/>
              <a:gd name="connsiteX3" fmla="*/ 1333500 w 1500504"/>
              <a:gd name="connsiteY3" fmla="*/ 736600 h 736600"/>
              <a:gd name="connsiteX4" fmla="*/ 1409700 w 1500504"/>
              <a:gd name="connsiteY4" fmla="*/ 279400 h 736600"/>
              <a:gd name="connsiteX5" fmla="*/ 660400 w 1500504"/>
              <a:gd name="connsiteY5" fmla="*/ 0 h 736600"/>
              <a:gd name="connsiteX6" fmla="*/ 0 w 1500504"/>
              <a:gd name="connsiteY6" fmla="*/ 12700 h 736600"/>
              <a:gd name="connsiteX0" fmla="*/ 9804 w 1510308"/>
              <a:gd name="connsiteY0" fmla="*/ 12700 h 736600"/>
              <a:gd name="connsiteX1" fmla="*/ 263804 w 1510308"/>
              <a:gd name="connsiteY1" fmla="*/ 317500 h 736600"/>
              <a:gd name="connsiteX2" fmla="*/ 111404 w 1510308"/>
              <a:gd name="connsiteY2" fmla="*/ 647700 h 736600"/>
              <a:gd name="connsiteX3" fmla="*/ 1343304 w 1510308"/>
              <a:gd name="connsiteY3" fmla="*/ 736600 h 736600"/>
              <a:gd name="connsiteX4" fmla="*/ 1419504 w 1510308"/>
              <a:gd name="connsiteY4" fmla="*/ 279400 h 736600"/>
              <a:gd name="connsiteX5" fmla="*/ 670204 w 1510308"/>
              <a:gd name="connsiteY5" fmla="*/ 0 h 736600"/>
              <a:gd name="connsiteX6" fmla="*/ 9804 w 1510308"/>
              <a:gd name="connsiteY6" fmla="*/ 12700 h 736600"/>
              <a:gd name="connsiteX0" fmla="*/ 9804 w 1510308"/>
              <a:gd name="connsiteY0" fmla="*/ 12700 h 736600"/>
              <a:gd name="connsiteX1" fmla="*/ 263804 w 1510308"/>
              <a:gd name="connsiteY1" fmla="*/ 317500 h 736600"/>
              <a:gd name="connsiteX2" fmla="*/ 111404 w 1510308"/>
              <a:gd name="connsiteY2" fmla="*/ 647700 h 736600"/>
              <a:gd name="connsiteX3" fmla="*/ 1343304 w 1510308"/>
              <a:gd name="connsiteY3" fmla="*/ 736600 h 736600"/>
              <a:gd name="connsiteX4" fmla="*/ 1419504 w 1510308"/>
              <a:gd name="connsiteY4" fmla="*/ 279400 h 736600"/>
              <a:gd name="connsiteX5" fmla="*/ 670204 w 1510308"/>
              <a:gd name="connsiteY5" fmla="*/ 0 h 736600"/>
              <a:gd name="connsiteX6" fmla="*/ 9804 w 1510308"/>
              <a:gd name="connsiteY6" fmla="*/ 12700 h 736600"/>
              <a:gd name="connsiteX0" fmla="*/ 0 w 1500504"/>
              <a:gd name="connsiteY0" fmla="*/ 12700 h 736600"/>
              <a:gd name="connsiteX1" fmla="*/ 254000 w 1500504"/>
              <a:gd name="connsiteY1" fmla="*/ 317500 h 736600"/>
              <a:gd name="connsiteX2" fmla="*/ 101600 w 1500504"/>
              <a:gd name="connsiteY2" fmla="*/ 647700 h 736600"/>
              <a:gd name="connsiteX3" fmla="*/ 1333500 w 1500504"/>
              <a:gd name="connsiteY3" fmla="*/ 736600 h 736600"/>
              <a:gd name="connsiteX4" fmla="*/ 1409700 w 1500504"/>
              <a:gd name="connsiteY4" fmla="*/ 279400 h 736600"/>
              <a:gd name="connsiteX5" fmla="*/ 660400 w 1500504"/>
              <a:gd name="connsiteY5" fmla="*/ 0 h 736600"/>
              <a:gd name="connsiteX6" fmla="*/ 0 w 1500504"/>
              <a:gd name="connsiteY6" fmla="*/ 12700 h 736600"/>
              <a:gd name="connsiteX0" fmla="*/ 0 w 1548129"/>
              <a:gd name="connsiteY0" fmla="*/ 19844 h 736600"/>
              <a:gd name="connsiteX1" fmla="*/ 301625 w 1548129"/>
              <a:gd name="connsiteY1" fmla="*/ 317500 h 736600"/>
              <a:gd name="connsiteX2" fmla="*/ 149225 w 1548129"/>
              <a:gd name="connsiteY2" fmla="*/ 647700 h 736600"/>
              <a:gd name="connsiteX3" fmla="*/ 1381125 w 1548129"/>
              <a:gd name="connsiteY3" fmla="*/ 736600 h 736600"/>
              <a:gd name="connsiteX4" fmla="*/ 1457325 w 1548129"/>
              <a:gd name="connsiteY4" fmla="*/ 279400 h 736600"/>
              <a:gd name="connsiteX5" fmla="*/ 708025 w 1548129"/>
              <a:gd name="connsiteY5" fmla="*/ 0 h 736600"/>
              <a:gd name="connsiteX6" fmla="*/ 0 w 1548129"/>
              <a:gd name="connsiteY6" fmla="*/ 19844 h 736600"/>
              <a:gd name="connsiteX0" fmla="*/ 0 w 1548129"/>
              <a:gd name="connsiteY0" fmla="*/ 36947 h 753703"/>
              <a:gd name="connsiteX1" fmla="*/ 301625 w 1548129"/>
              <a:gd name="connsiteY1" fmla="*/ 334603 h 753703"/>
              <a:gd name="connsiteX2" fmla="*/ 149225 w 1548129"/>
              <a:gd name="connsiteY2" fmla="*/ 664803 h 753703"/>
              <a:gd name="connsiteX3" fmla="*/ 1381125 w 1548129"/>
              <a:gd name="connsiteY3" fmla="*/ 753703 h 753703"/>
              <a:gd name="connsiteX4" fmla="*/ 1457325 w 1548129"/>
              <a:gd name="connsiteY4" fmla="*/ 296503 h 753703"/>
              <a:gd name="connsiteX5" fmla="*/ 708025 w 1548129"/>
              <a:gd name="connsiteY5" fmla="*/ 17103 h 753703"/>
              <a:gd name="connsiteX6" fmla="*/ 192089 w 1548129"/>
              <a:gd name="connsiteY6" fmla="*/ 434 h 753703"/>
              <a:gd name="connsiteX7" fmla="*/ 0 w 1548129"/>
              <a:gd name="connsiteY7" fmla="*/ 36947 h 75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29" h="753703">
                <a:moveTo>
                  <a:pt x="0" y="36947"/>
                </a:moveTo>
                <a:cubicBezTo>
                  <a:pt x="94192" y="70814"/>
                  <a:pt x="276754" y="229960"/>
                  <a:pt x="301625" y="334603"/>
                </a:cubicBezTo>
                <a:cubicBezTo>
                  <a:pt x="326496" y="439246"/>
                  <a:pt x="100277" y="597334"/>
                  <a:pt x="149225" y="664803"/>
                </a:cubicBezTo>
                <a:lnTo>
                  <a:pt x="1381125" y="753703"/>
                </a:lnTo>
                <a:cubicBezTo>
                  <a:pt x="1611842" y="709253"/>
                  <a:pt x="1569508" y="419270"/>
                  <a:pt x="1457325" y="296503"/>
                </a:cubicBezTo>
                <a:cubicBezTo>
                  <a:pt x="1345142" y="173736"/>
                  <a:pt x="909770" y="61685"/>
                  <a:pt x="708025" y="17103"/>
                </a:cubicBezTo>
                <a:cubicBezTo>
                  <a:pt x="554302" y="21072"/>
                  <a:pt x="345812" y="-3535"/>
                  <a:pt x="192089" y="434"/>
                </a:cubicBezTo>
                <a:lnTo>
                  <a:pt x="0" y="36947"/>
                </a:lnTo>
                <a:close/>
              </a:path>
            </a:pathLst>
          </a:custGeom>
          <a:solidFill>
            <a:srgbClr val="FF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323203" y="3327399"/>
            <a:ext cx="1447800" cy="635001"/>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prstClr val="white"/>
                </a:solidFill>
                <a:effectLst>
                  <a:glow rad="76200">
                    <a:prstClr val="black">
                      <a:alpha val="60000"/>
                    </a:prstClr>
                  </a:glow>
                </a:effectLst>
                <a:uLnTx/>
                <a:uFillTx/>
                <a:latin typeface="Calibri"/>
                <a:ea typeface="+mn-ea"/>
                <a:cs typeface="Calibri" pitchFamily="34" charset="0"/>
              </a:rPr>
              <a:t>area of the tabernacle?</a:t>
            </a:r>
          </a:p>
        </p:txBody>
      </p:sp>
    </p:spTree>
    <p:extLst>
      <p:ext uri="{BB962C8B-B14F-4D97-AF65-F5344CB8AC3E}">
        <p14:creationId xmlns:p14="http://schemas.microsoft.com/office/powerpoint/2010/main" val="37959517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DB8138-5BD5-4C19-A224-0EDE834966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p:cNvSpPr>
            <a:spLocks noGrp="1"/>
          </p:cNvSpPr>
          <p:nvPr>
            <p:ph type="body" sz="quarter" idx="10"/>
          </p:nvPr>
        </p:nvSpPr>
        <p:spPr/>
        <p:txBody>
          <a:bodyPr/>
          <a:lstStyle/>
          <a:p>
            <a:r>
              <a:rPr lang="en-US" dirty="0"/>
              <a:t>Shiloh (from the southeast)</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In all the places where I have moved with all the people of Israel</a:t>
            </a:r>
          </a:p>
        </p:txBody>
      </p:sp>
    </p:spTree>
    <p:extLst>
      <p:ext uri="{BB962C8B-B14F-4D97-AF65-F5344CB8AC3E}">
        <p14:creationId xmlns:p14="http://schemas.microsoft.com/office/powerpoint/2010/main" val="28168743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iloh area of tabernacle from south, tb052106500-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4048"/>
            <a:ext cx="9144000" cy="6089904"/>
          </a:xfrm>
          <a:prstGeom prst="rect">
            <a:avLst/>
          </a:prstGeom>
        </p:spPr>
      </p:pic>
      <p:sp>
        <p:nvSpPr>
          <p:cNvPr id="2" name="Text Placeholder 1"/>
          <p:cNvSpPr>
            <a:spLocks noGrp="1"/>
          </p:cNvSpPr>
          <p:nvPr>
            <p:ph type="body" sz="quarter" idx="10"/>
          </p:nvPr>
        </p:nvSpPr>
        <p:spPr/>
        <p:txBody>
          <a:bodyPr/>
          <a:lstStyle/>
          <a:p>
            <a:r>
              <a:rPr lang="en-US" dirty="0"/>
              <a:t>Area of the tabernacle in Shiloh (from the south)</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In all the places where I have moved with all the people of Israel</a:t>
            </a:r>
          </a:p>
        </p:txBody>
      </p:sp>
    </p:spTree>
    <p:extLst>
      <p:ext uri="{BB962C8B-B14F-4D97-AF65-F5344CB8AC3E}">
        <p14:creationId xmlns:p14="http://schemas.microsoft.com/office/powerpoint/2010/main" val="4521831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iloh area of tabernacle, tb051808074-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Area of the tabernacle in Shiloh </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In all the places where I have moved with all the people of Israel</a:t>
            </a:r>
          </a:p>
        </p:txBody>
      </p:sp>
    </p:spTree>
    <p:extLst>
      <p:ext uri="{BB962C8B-B14F-4D97-AF65-F5344CB8AC3E}">
        <p14:creationId xmlns:p14="http://schemas.microsoft.com/office/powerpoint/2010/main" val="2317832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Jerusalem in the late Iron Age, circa 700 BC</a:t>
            </a:r>
          </a:p>
        </p:txBody>
      </p:sp>
      <p:sp>
        <p:nvSpPr>
          <p:cNvPr id="3" name="Text Placeholder 2"/>
          <p:cNvSpPr>
            <a:spLocks noGrp="1"/>
          </p:cNvSpPr>
          <p:nvPr>
            <p:ph type="body" sz="quarter" idx="12"/>
          </p:nvPr>
        </p:nvSpPr>
        <p:spPr/>
        <p:txBody>
          <a:bodyPr/>
          <a:lstStyle/>
          <a:p>
            <a:r>
              <a:rPr lang="fi-FI" dirty="0"/>
              <a:t>7:1</a:t>
            </a:r>
            <a:endParaRPr lang="en-US" dirty="0"/>
          </a:p>
        </p:txBody>
      </p:sp>
      <p:sp>
        <p:nvSpPr>
          <p:cNvPr id="4" name="Title 3"/>
          <p:cNvSpPr>
            <a:spLocks noGrp="1"/>
          </p:cNvSpPr>
          <p:nvPr>
            <p:ph type="title"/>
          </p:nvPr>
        </p:nvSpPr>
        <p:spPr/>
        <p:txBody>
          <a:bodyPr/>
          <a:lstStyle/>
          <a:p>
            <a:r>
              <a:rPr lang="en-US" dirty="0"/>
              <a:t>When the king lived in his house</a:t>
            </a:r>
          </a:p>
        </p:txBody>
      </p:sp>
      <p:pic>
        <p:nvPicPr>
          <p:cNvPr id="6" name="Picture 2" descr="C:\Users\Kris\Documents\Bolen\04 0Adds 2012\Israel2016\03 Jerusalem\Ariel Center Ben Zvi Model\Jerusalem model, City of David and Temple Mount, tb060216511.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93754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East Jerusalem and Mt of Olives aerial from s"/>
          <p:cNvPicPr preferRelativeResize="0">
            <a:picLocks noChangeAspect="1" noChangeArrowheads="1"/>
          </p:cNvPicPr>
          <p:nvPr>
            <p:custDataLst>
              <p:tags r:id="rId1"/>
            </p:custDataLst>
          </p:nvPr>
        </p:nvPicPr>
        <p:blipFill>
          <a:blip r:embed="rId4"/>
          <a:srcRect/>
          <a:stretch>
            <a:fillRect/>
          </a:stretch>
        </p:blipFill>
        <p:spPr bwMode="auto">
          <a:xfrm>
            <a:off x="0" y="226219"/>
            <a:ext cx="9144000" cy="6405563"/>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The area of Nob, east and northeast of Jerusalem (aerial view from the south)</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In all the places where I have moved with all the people of Israel</a:t>
            </a:r>
          </a:p>
        </p:txBody>
      </p:sp>
    </p:spTree>
    <p:extLst>
      <p:ext uri="{BB962C8B-B14F-4D97-AF65-F5344CB8AC3E}">
        <p14:creationId xmlns:p14="http://schemas.microsoft.com/office/powerpoint/2010/main" val="40350638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East Jerusalem and Mt of Olives aerial from s"/>
          <p:cNvPicPr preferRelativeResize="0">
            <a:picLocks noChangeAspect="1" noChangeArrowheads="1"/>
          </p:cNvPicPr>
          <p:nvPr>
            <p:custDataLst>
              <p:tags r:id="rId1"/>
            </p:custDataLst>
          </p:nvPr>
        </p:nvPicPr>
        <p:blipFill>
          <a:blip r:embed="rId4"/>
          <a:srcRect/>
          <a:stretch>
            <a:fillRect/>
          </a:stretch>
        </p:blipFill>
        <p:spPr bwMode="auto">
          <a:xfrm>
            <a:off x="0" y="226218"/>
            <a:ext cx="9144000" cy="6405563"/>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The area of Nob, with proposed locations (aerial view from the south)</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In all the places where I have moved with all the people of Israel</a:t>
            </a:r>
          </a:p>
        </p:txBody>
      </p:sp>
      <p:sp>
        <p:nvSpPr>
          <p:cNvPr id="27" name="Text Box 6"/>
          <p:cNvSpPr txBox="1">
            <a:spLocks noChangeArrowheads="1"/>
          </p:cNvSpPr>
          <p:nvPr/>
        </p:nvSpPr>
        <p:spPr bwMode="auto">
          <a:xfrm rot="20773076">
            <a:off x="1204745" y="4613159"/>
            <a:ext cx="151290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Mt. of Olives</a:t>
            </a:r>
          </a:p>
        </p:txBody>
      </p:sp>
      <p:sp>
        <p:nvSpPr>
          <p:cNvPr id="28" name="Text Box 12"/>
          <p:cNvSpPr txBox="1">
            <a:spLocks noChangeArrowheads="1"/>
          </p:cNvSpPr>
          <p:nvPr/>
        </p:nvSpPr>
        <p:spPr bwMode="auto">
          <a:xfrm>
            <a:off x="161925" y="1045308"/>
            <a:ext cx="147433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a:cs typeface="Calibri"/>
              </a:rPr>
              <a:t>Nebi</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a:cs typeface="Calibri"/>
              </a:rPr>
              <a:t>Samwil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endParaRPr>
          </a:p>
        </p:txBody>
      </p:sp>
      <p:sp>
        <p:nvSpPr>
          <p:cNvPr id="29" name="Text Box 13"/>
          <p:cNvSpPr txBox="1">
            <a:spLocks noChangeArrowheads="1"/>
          </p:cNvSpPr>
          <p:nvPr/>
        </p:nvSpPr>
        <p:spPr bwMode="auto">
          <a:xfrm>
            <a:off x="5791200" y="1788198"/>
            <a:ext cx="925303"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a:cs typeface="Calibri"/>
              </a:rPr>
              <a:t>Gibeah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endParaRPr>
          </a:p>
        </p:txBody>
      </p:sp>
      <p:sp>
        <p:nvSpPr>
          <p:cNvPr id="30" name="Text Box 14"/>
          <p:cNvSpPr txBox="1">
            <a:spLocks noChangeArrowheads="1"/>
          </p:cNvSpPr>
          <p:nvPr/>
        </p:nvSpPr>
        <p:spPr bwMode="auto">
          <a:xfrm>
            <a:off x="7882713" y="892908"/>
            <a:ext cx="956487"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a:cs typeface="Calibri"/>
              </a:rPr>
              <a:t>Mizpah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endParaRPr>
          </a:p>
        </p:txBody>
      </p:sp>
      <p:sp>
        <p:nvSpPr>
          <p:cNvPr id="31" name="Text Box 15"/>
          <p:cNvSpPr txBox="1">
            <a:spLocks noChangeArrowheads="1"/>
          </p:cNvSpPr>
          <p:nvPr/>
        </p:nvSpPr>
        <p:spPr bwMode="auto">
          <a:xfrm>
            <a:off x="7848600" y="1426308"/>
            <a:ext cx="909273"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rPr>
              <a:t>Ramah</a:t>
            </a:r>
          </a:p>
        </p:txBody>
      </p:sp>
      <p:sp>
        <p:nvSpPr>
          <p:cNvPr id="32" name="Text Box 16"/>
          <p:cNvSpPr txBox="1">
            <a:spLocks noChangeArrowheads="1"/>
          </p:cNvSpPr>
          <p:nvPr/>
        </p:nvSpPr>
        <p:spPr bwMode="auto">
          <a:xfrm>
            <a:off x="3643185" y="4915663"/>
            <a:ext cx="104387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Ananiah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3" name="Line 17"/>
          <p:cNvSpPr>
            <a:spLocks noChangeShapeType="1"/>
          </p:cNvSpPr>
          <p:nvPr/>
        </p:nvSpPr>
        <p:spPr bwMode="auto">
          <a:xfrm flipH="1">
            <a:off x="76200" y="3121818"/>
            <a:ext cx="3048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4" name="Text Box 18"/>
          <p:cNvSpPr txBox="1">
            <a:spLocks noChangeArrowheads="1"/>
          </p:cNvSpPr>
          <p:nvPr/>
        </p:nvSpPr>
        <p:spPr bwMode="auto">
          <a:xfrm>
            <a:off x="123825" y="2490132"/>
            <a:ext cx="1095172"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Dome of</a:t>
            </a:r>
            <a:b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the Rock</a:t>
            </a:r>
          </a:p>
        </p:txBody>
      </p:sp>
      <p:sp>
        <p:nvSpPr>
          <p:cNvPr id="35" name="Text Box 19"/>
          <p:cNvSpPr txBox="1">
            <a:spLocks noChangeArrowheads="1"/>
          </p:cNvSpPr>
          <p:nvPr/>
        </p:nvSpPr>
        <p:spPr bwMode="auto">
          <a:xfrm>
            <a:off x="8055323" y="2188308"/>
            <a:ext cx="116487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Anathoth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6" name="Text Box 21"/>
          <p:cNvSpPr txBox="1">
            <a:spLocks noChangeArrowheads="1"/>
          </p:cNvSpPr>
          <p:nvPr/>
        </p:nvSpPr>
        <p:spPr bwMode="auto">
          <a:xfrm>
            <a:off x="5614555" y="2301554"/>
            <a:ext cx="157286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EFF00"/>
                </a:solidFill>
                <a:effectLst>
                  <a:glow rad="76200">
                    <a:srgbClr val="000000">
                      <a:alpha val="60000"/>
                    </a:srgbClr>
                  </a:glow>
                </a:effectLst>
                <a:uLnTx/>
                <a:uFillTx/>
                <a:latin typeface="Calibri" pitchFamily="34" charset="0"/>
                <a:cs typeface="Calibri" pitchFamily="34" charset="0"/>
              </a:rPr>
              <a:t>Givat</a:t>
            </a: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EFF00"/>
                </a:solidFill>
                <a:effectLst>
                  <a:glow rad="76200">
                    <a:srgbClr val="000000">
                      <a:alpha val="60000"/>
                    </a:srgbClr>
                  </a:glow>
                </a:effectLst>
                <a:uLnTx/>
                <a:uFillTx/>
                <a:latin typeface="Calibri" pitchFamily="34" charset="0"/>
                <a:cs typeface="Calibri" pitchFamily="34" charset="0"/>
              </a:rPr>
              <a:t>Shapira</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38" name="Oval 37"/>
          <p:cNvSpPr/>
          <p:nvPr/>
        </p:nvSpPr>
        <p:spPr>
          <a:xfrm>
            <a:off x="4370832" y="3152298"/>
            <a:ext cx="304800" cy="30480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9" name="Oval 38"/>
          <p:cNvSpPr/>
          <p:nvPr/>
        </p:nvSpPr>
        <p:spPr>
          <a:xfrm>
            <a:off x="838200" y="1445418"/>
            <a:ext cx="3048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0" name="Oval 39"/>
          <p:cNvSpPr/>
          <p:nvPr/>
        </p:nvSpPr>
        <p:spPr>
          <a:xfrm>
            <a:off x="5181600" y="1902618"/>
            <a:ext cx="609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1" name="Oval 40"/>
          <p:cNvSpPr/>
          <p:nvPr/>
        </p:nvSpPr>
        <p:spPr>
          <a:xfrm>
            <a:off x="5019675" y="2329336"/>
            <a:ext cx="594880" cy="323089"/>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2" name="Oval 41"/>
          <p:cNvSpPr/>
          <p:nvPr/>
        </p:nvSpPr>
        <p:spPr>
          <a:xfrm rot="381062">
            <a:off x="7467600" y="2588418"/>
            <a:ext cx="15240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3" name="Oval 42"/>
          <p:cNvSpPr/>
          <p:nvPr/>
        </p:nvSpPr>
        <p:spPr>
          <a:xfrm rot="20397587">
            <a:off x="-160146" y="3089944"/>
            <a:ext cx="5534442" cy="1676454"/>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4" name="Oval 43"/>
          <p:cNvSpPr/>
          <p:nvPr/>
        </p:nvSpPr>
        <p:spPr>
          <a:xfrm>
            <a:off x="4458462" y="2768250"/>
            <a:ext cx="304800" cy="30480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5" name="Oval 44"/>
          <p:cNvSpPr/>
          <p:nvPr/>
        </p:nvSpPr>
        <p:spPr>
          <a:xfrm>
            <a:off x="3048000" y="4798218"/>
            <a:ext cx="6096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6" name="Oval 45"/>
          <p:cNvSpPr/>
          <p:nvPr/>
        </p:nvSpPr>
        <p:spPr>
          <a:xfrm>
            <a:off x="7260336" y="1533810"/>
            <a:ext cx="609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7" name="Oval 46"/>
          <p:cNvSpPr/>
          <p:nvPr/>
        </p:nvSpPr>
        <p:spPr>
          <a:xfrm>
            <a:off x="7315200" y="1195482"/>
            <a:ext cx="609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9" name="Text Box 18">
            <a:extLst>
              <a:ext uri="{FF2B5EF4-FFF2-40B4-BE49-F238E27FC236}">
                <a16:creationId xmlns:a16="http://schemas.microsoft.com/office/drawing/2014/main" id="{9B375BC1-98BA-461D-9C83-C4E80302A882}"/>
              </a:ext>
            </a:extLst>
          </p:cNvPr>
          <p:cNvSpPr txBox="1">
            <a:spLocks noChangeArrowheads="1"/>
          </p:cNvSpPr>
          <p:nvPr/>
        </p:nvSpPr>
        <p:spPr bwMode="auto">
          <a:xfrm>
            <a:off x="4664837" y="3121818"/>
            <a:ext cx="154241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Umm et-Tala</a:t>
            </a:r>
          </a:p>
        </p:txBody>
      </p:sp>
      <p:sp>
        <p:nvSpPr>
          <p:cNvPr id="51" name="Text Box 18">
            <a:extLst>
              <a:ext uri="{FF2B5EF4-FFF2-40B4-BE49-F238E27FC236}">
                <a16:creationId xmlns:a16="http://schemas.microsoft.com/office/drawing/2014/main" id="{95EB7BFB-04D1-46F0-9BDB-F10BD2A680BD}"/>
              </a:ext>
            </a:extLst>
          </p:cNvPr>
          <p:cNvSpPr txBox="1">
            <a:spLocks noChangeArrowheads="1"/>
          </p:cNvSpPr>
          <p:nvPr/>
        </p:nvSpPr>
        <p:spPr bwMode="auto">
          <a:xfrm>
            <a:off x="4713732" y="2636525"/>
            <a:ext cx="180690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Ras el-</a:t>
            </a:r>
            <a:r>
              <a:rPr kumimoji="0" lang="en-US" sz="2000" b="0" i="0" u="none" strike="noStrike" kern="0" cap="none" spc="0" normalizeH="0" baseline="0" noProof="0" dirty="0" err="1">
                <a:ln>
                  <a:noFill/>
                </a:ln>
                <a:solidFill>
                  <a:srgbClr val="FEFF00"/>
                </a:solidFill>
                <a:effectLst>
                  <a:glow rad="76200">
                    <a:srgbClr val="000000">
                      <a:alpha val="60000"/>
                    </a:srgbClr>
                  </a:glow>
                </a:effectLst>
                <a:uLnTx/>
                <a:uFillTx/>
                <a:latin typeface="Calibri" pitchFamily="34" charset="0"/>
                <a:cs typeface="Calibri" pitchFamily="34" charset="0"/>
              </a:rPr>
              <a:t>Mesharif</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53" name="Text Box 18">
            <a:extLst>
              <a:ext uri="{FF2B5EF4-FFF2-40B4-BE49-F238E27FC236}">
                <a16:creationId xmlns:a16="http://schemas.microsoft.com/office/drawing/2014/main" id="{9B375BC1-98BA-461D-9C83-C4E80302A882}"/>
              </a:ext>
            </a:extLst>
          </p:cNvPr>
          <p:cNvSpPr txBox="1">
            <a:spLocks noChangeArrowheads="1"/>
          </p:cNvSpPr>
          <p:nvPr/>
        </p:nvSpPr>
        <p:spPr bwMode="auto">
          <a:xfrm>
            <a:off x="3543361" y="3473826"/>
            <a:ext cx="8274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et-Tur</a:t>
            </a:r>
          </a:p>
        </p:txBody>
      </p:sp>
      <p:sp>
        <p:nvSpPr>
          <p:cNvPr id="54" name="Oval 53"/>
          <p:cNvSpPr/>
          <p:nvPr/>
        </p:nvSpPr>
        <p:spPr>
          <a:xfrm>
            <a:off x="3441192" y="3255228"/>
            <a:ext cx="304800" cy="30480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59" name="Text Box 12"/>
          <p:cNvSpPr txBox="1">
            <a:spLocks noChangeArrowheads="1"/>
          </p:cNvSpPr>
          <p:nvPr/>
        </p:nvSpPr>
        <p:spPr bwMode="auto">
          <a:xfrm>
            <a:off x="6599528" y="3053992"/>
            <a:ext cx="1194558"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lvl="0" fontAlgn="base">
              <a:spcBef>
                <a:spcPct val="0"/>
              </a:spcBef>
              <a:spcAft>
                <a:spcPct val="0"/>
              </a:spcAft>
              <a:defRPr/>
            </a:pPr>
            <a:r>
              <a:rPr lang="en-US" kern="0" dirty="0" err="1">
                <a:solidFill>
                  <a:srgbClr val="FEFF00"/>
                </a:solidFill>
                <a:effectLst>
                  <a:glow rad="76200">
                    <a:srgbClr val="000000">
                      <a:alpha val="60000"/>
                    </a:srgbClr>
                  </a:glow>
                </a:effectLst>
              </a:rPr>
              <a:t>Issawiyeh</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endParaRPr>
          </a:p>
        </p:txBody>
      </p:sp>
      <p:sp>
        <p:nvSpPr>
          <p:cNvPr id="60" name="Oval 59"/>
          <p:cNvSpPr/>
          <p:nvPr/>
        </p:nvSpPr>
        <p:spPr>
          <a:xfrm rot="381062">
            <a:off x="6576333" y="2828057"/>
            <a:ext cx="563042" cy="29338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61" name="Text Box 12"/>
          <p:cNvSpPr txBox="1">
            <a:spLocks noChangeArrowheads="1"/>
          </p:cNvSpPr>
          <p:nvPr/>
        </p:nvSpPr>
        <p:spPr bwMode="auto">
          <a:xfrm>
            <a:off x="2941111" y="2050345"/>
            <a:ext cx="984565"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noProof="0" dirty="0" err="1">
                <a:solidFill>
                  <a:srgbClr val="FEFF00"/>
                </a:solidFill>
                <a:effectLst>
                  <a:glow rad="76200">
                    <a:srgbClr val="000000">
                      <a:alpha val="60000"/>
                    </a:srgbClr>
                  </a:glow>
                </a:effectLst>
              </a:rPr>
              <a:t>Shuafat</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endParaRPr>
          </a:p>
        </p:txBody>
      </p:sp>
      <p:sp>
        <p:nvSpPr>
          <p:cNvPr id="64" name="Text Box 12"/>
          <p:cNvSpPr txBox="1">
            <a:spLocks noChangeArrowheads="1"/>
          </p:cNvSpPr>
          <p:nvPr/>
        </p:nvSpPr>
        <p:spPr bwMode="auto">
          <a:xfrm>
            <a:off x="1267290" y="2288529"/>
            <a:ext cx="1577676"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noProof="0" dirty="0">
                <a:solidFill>
                  <a:srgbClr val="FEFF00"/>
                </a:solidFill>
                <a:effectLst>
                  <a:glow rad="76200">
                    <a:srgbClr val="000000">
                      <a:alpha val="60000"/>
                    </a:srgbClr>
                  </a:glow>
                </a:effectLst>
              </a:rPr>
              <a:t>Sheikh Jarrah</a:t>
            </a:r>
          </a:p>
        </p:txBody>
      </p:sp>
      <p:sp>
        <p:nvSpPr>
          <p:cNvPr id="65" name="Oval 64"/>
          <p:cNvSpPr/>
          <p:nvPr/>
        </p:nvSpPr>
        <p:spPr>
          <a:xfrm>
            <a:off x="1808797" y="2666337"/>
            <a:ext cx="304800" cy="30480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66" name="Oval 65"/>
          <p:cNvSpPr/>
          <p:nvPr/>
        </p:nvSpPr>
        <p:spPr>
          <a:xfrm>
            <a:off x="3873283" y="2288529"/>
            <a:ext cx="304800" cy="30480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6526359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DCC922D-7EFA-4650-A400-9D8E5E14C0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4652"/>
            <a:ext cx="9144000" cy="5568696"/>
          </a:xfrm>
          <a:prstGeom prst="rect">
            <a:avLst/>
          </a:prstGeom>
        </p:spPr>
      </p:pic>
      <p:sp>
        <p:nvSpPr>
          <p:cNvPr id="2" name="Text Placeholder 1"/>
          <p:cNvSpPr>
            <a:spLocks noGrp="1"/>
          </p:cNvSpPr>
          <p:nvPr>
            <p:ph type="body" sz="quarter" idx="10"/>
          </p:nvPr>
        </p:nvSpPr>
        <p:spPr/>
        <p:txBody>
          <a:bodyPr/>
          <a:lstStyle/>
          <a:p>
            <a:r>
              <a:rPr lang="en-US" dirty="0"/>
              <a:t>Jerusalem and the area of Nob, 1931 (aerial view from the southwest)</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In all the places where I have moved with all the people of Israel</a:t>
            </a:r>
          </a:p>
        </p:txBody>
      </p:sp>
    </p:spTree>
    <p:extLst>
      <p:ext uri="{BB962C8B-B14F-4D97-AF65-F5344CB8AC3E}">
        <p14:creationId xmlns:p14="http://schemas.microsoft.com/office/powerpoint/2010/main" val="18667682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DCC922D-7EFA-4650-A400-9D8E5E14C0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4652"/>
            <a:ext cx="9144000" cy="5568696"/>
          </a:xfrm>
          <a:prstGeom prst="rect">
            <a:avLst/>
          </a:prstGeom>
        </p:spPr>
      </p:pic>
      <p:sp>
        <p:nvSpPr>
          <p:cNvPr id="2" name="Text Placeholder 1"/>
          <p:cNvSpPr>
            <a:spLocks noGrp="1"/>
          </p:cNvSpPr>
          <p:nvPr>
            <p:ph type="body" sz="quarter" idx="10"/>
          </p:nvPr>
        </p:nvSpPr>
        <p:spPr/>
        <p:txBody>
          <a:bodyPr/>
          <a:lstStyle/>
          <a:p>
            <a:r>
              <a:rPr lang="en-US" dirty="0"/>
              <a:t>Jerusalem and proposed locations of Nob, 1931 (aerial view from the southwest)</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In all the places where I have moved with all the people of Israel</a:t>
            </a:r>
          </a:p>
        </p:txBody>
      </p:sp>
      <p:sp>
        <p:nvSpPr>
          <p:cNvPr id="7" name="Line 17">
            <a:extLst>
              <a:ext uri="{FF2B5EF4-FFF2-40B4-BE49-F238E27FC236}">
                <a16:creationId xmlns:a16="http://schemas.microsoft.com/office/drawing/2014/main" id="{27EDCF2D-D42E-47B3-BFE2-D6959A4D7793}"/>
              </a:ext>
            </a:extLst>
          </p:cNvPr>
          <p:cNvSpPr>
            <a:spLocks noChangeShapeType="1"/>
          </p:cNvSpPr>
          <p:nvPr/>
        </p:nvSpPr>
        <p:spPr bwMode="auto">
          <a:xfrm flipH="1">
            <a:off x="8014082" y="2152710"/>
            <a:ext cx="0" cy="47465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Text Box 18">
            <a:extLst>
              <a:ext uri="{FF2B5EF4-FFF2-40B4-BE49-F238E27FC236}">
                <a16:creationId xmlns:a16="http://schemas.microsoft.com/office/drawing/2014/main" id="{9B375BC1-98BA-461D-9C83-C4E80302A882}"/>
              </a:ext>
            </a:extLst>
          </p:cNvPr>
          <p:cNvSpPr txBox="1">
            <a:spLocks noChangeArrowheads="1"/>
          </p:cNvSpPr>
          <p:nvPr/>
        </p:nvSpPr>
        <p:spPr bwMode="auto">
          <a:xfrm>
            <a:off x="7302947" y="1752600"/>
            <a:ext cx="154241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Umm et-Tala</a:t>
            </a:r>
          </a:p>
        </p:txBody>
      </p:sp>
      <p:sp>
        <p:nvSpPr>
          <p:cNvPr id="9" name="Line 17">
            <a:extLst>
              <a:ext uri="{FF2B5EF4-FFF2-40B4-BE49-F238E27FC236}">
                <a16:creationId xmlns:a16="http://schemas.microsoft.com/office/drawing/2014/main" id="{14CA5A15-B381-493F-977D-72E1E4BE6099}"/>
              </a:ext>
            </a:extLst>
          </p:cNvPr>
          <p:cNvSpPr>
            <a:spLocks noChangeShapeType="1"/>
          </p:cNvSpPr>
          <p:nvPr/>
        </p:nvSpPr>
        <p:spPr bwMode="auto">
          <a:xfrm flipH="1">
            <a:off x="8690581" y="2627368"/>
            <a:ext cx="0" cy="47465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8">
            <a:extLst>
              <a:ext uri="{FF2B5EF4-FFF2-40B4-BE49-F238E27FC236}">
                <a16:creationId xmlns:a16="http://schemas.microsoft.com/office/drawing/2014/main" id="{9D3F09D7-4DB5-4C95-A523-7966E94E5F88}"/>
              </a:ext>
            </a:extLst>
          </p:cNvPr>
          <p:cNvSpPr txBox="1">
            <a:spLocks noChangeArrowheads="1"/>
          </p:cNvSpPr>
          <p:nvPr/>
        </p:nvSpPr>
        <p:spPr bwMode="auto">
          <a:xfrm>
            <a:off x="8336916" y="2227258"/>
            <a:ext cx="8274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et-Tur</a:t>
            </a:r>
          </a:p>
        </p:txBody>
      </p:sp>
      <p:sp>
        <p:nvSpPr>
          <p:cNvPr id="11" name="Line 17">
            <a:extLst>
              <a:ext uri="{FF2B5EF4-FFF2-40B4-BE49-F238E27FC236}">
                <a16:creationId xmlns:a16="http://schemas.microsoft.com/office/drawing/2014/main" id="{F4BC3BE3-40F1-4C85-AA28-3EF0CBFA51B4}"/>
              </a:ext>
            </a:extLst>
          </p:cNvPr>
          <p:cNvSpPr>
            <a:spLocks noChangeShapeType="1"/>
          </p:cNvSpPr>
          <p:nvPr/>
        </p:nvSpPr>
        <p:spPr bwMode="auto">
          <a:xfrm flipH="1">
            <a:off x="5763865" y="1952655"/>
            <a:ext cx="0" cy="47465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8">
            <a:extLst>
              <a:ext uri="{FF2B5EF4-FFF2-40B4-BE49-F238E27FC236}">
                <a16:creationId xmlns:a16="http://schemas.microsoft.com/office/drawing/2014/main" id="{A41AE8E4-A21E-4EE2-8A83-8DCDC7DB05F5}"/>
              </a:ext>
            </a:extLst>
          </p:cNvPr>
          <p:cNvSpPr txBox="1">
            <a:spLocks noChangeArrowheads="1"/>
          </p:cNvSpPr>
          <p:nvPr/>
        </p:nvSpPr>
        <p:spPr bwMode="auto">
          <a:xfrm>
            <a:off x="5226658" y="1552545"/>
            <a:ext cx="1194558" cy="400110"/>
          </a:xfrm>
          <a:prstGeom prst="rect">
            <a:avLst/>
          </a:prstGeom>
          <a:noFill/>
          <a:ln w="9525">
            <a:noFill/>
            <a:miter lim="800000"/>
            <a:headEnd/>
            <a:tailEnd/>
          </a:ln>
          <a:effectLst/>
        </p:spPr>
        <p:txBody>
          <a:bodyPr wrap="none">
            <a:spAutoFit/>
          </a:bodyPr>
          <a:lstStyle/>
          <a:p>
            <a:pPr lvl="0" algn="ctr">
              <a:defRPr/>
            </a:pPr>
            <a:r>
              <a:rPr lang="en-US" sz="2000" kern="0" dirty="0" err="1">
                <a:solidFill>
                  <a:srgbClr val="FFFFFF"/>
                </a:solidFill>
                <a:effectLst>
                  <a:glow rad="76200">
                    <a:srgbClr val="000000">
                      <a:alpha val="60000"/>
                    </a:srgbClr>
                  </a:glow>
                </a:effectLst>
                <a:latin typeface="Calibri" pitchFamily="34" charset="0"/>
                <a:cs typeface="Calibri" pitchFamily="34" charset="0"/>
              </a:rPr>
              <a:t>Issawiyeh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3" name="Line 17">
            <a:extLst>
              <a:ext uri="{FF2B5EF4-FFF2-40B4-BE49-F238E27FC236}">
                <a16:creationId xmlns:a16="http://schemas.microsoft.com/office/drawing/2014/main" id="{27951790-2802-46C6-A08A-F775E8ABBEB5}"/>
              </a:ext>
            </a:extLst>
          </p:cNvPr>
          <p:cNvSpPr>
            <a:spLocks noChangeShapeType="1"/>
          </p:cNvSpPr>
          <p:nvPr/>
        </p:nvSpPr>
        <p:spPr bwMode="auto">
          <a:xfrm flipH="1">
            <a:off x="3522690" y="1658245"/>
            <a:ext cx="0" cy="47465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Text Box 18">
            <a:extLst>
              <a:ext uri="{FF2B5EF4-FFF2-40B4-BE49-F238E27FC236}">
                <a16:creationId xmlns:a16="http://schemas.microsoft.com/office/drawing/2014/main" id="{68CCF88A-1C21-408A-BD69-E33033F1CE44}"/>
              </a:ext>
            </a:extLst>
          </p:cNvPr>
          <p:cNvSpPr txBox="1">
            <a:spLocks noChangeArrowheads="1"/>
          </p:cNvSpPr>
          <p:nvPr/>
        </p:nvSpPr>
        <p:spPr bwMode="auto">
          <a:xfrm>
            <a:off x="2775549" y="1278918"/>
            <a:ext cx="157286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Givat Shapira</a:t>
            </a:r>
          </a:p>
        </p:txBody>
      </p:sp>
      <p:sp>
        <p:nvSpPr>
          <p:cNvPr id="15" name="Line 17">
            <a:extLst>
              <a:ext uri="{FF2B5EF4-FFF2-40B4-BE49-F238E27FC236}">
                <a16:creationId xmlns:a16="http://schemas.microsoft.com/office/drawing/2014/main" id="{ADCE286E-09A9-4DC8-ACDC-492FFC5E3D76}"/>
              </a:ext>
            </a:extLst>
          </p:cNvPr>
          <p:cNvSpPr>
            <a:spLocks noChangeShapeType="1"/>
          </p:cNvSpPr>
          <p:nvPr/>
        </p:nvSpPr>
        <p:spPr bwMode="auto">
          <a:xfrm flipH="1" flipV="1">
            <a:off x="5410200" y="2676349"/>
            <a:ext cx="1" cy="368397"/>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Text Box 18">
            <a:extLst>
              <a:ext uri="{FF2B5EF4-FFF2-40B4-BE49-F238E27FC236}">
                <a16:creationId xmlns:a16="http://schemas.microsoft.com/office/drawing/2014/main" id="{95EB7BFB-04D1-46F0-9BDB-F10BD2A680BD}"/>
              </a:ext>
            </a:extLst>
          </p:cNvPr>
          <p:cNvSpPr txBox="1">
            <a:spLocks noChangeArrowheads="1"/>
          </p:cNvSpPr>
          <p:nvPr/>
        </p:nvSpPr>
        <p:spPr bwMode="auto">
          <a:xfrm>
            <a:off x="4710097" y="3028890"/>
            <a:ext cx="180690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Ras el-</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Mesharif</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7" name="Line 17">
            <a:extLst>
              <a:ext uri="{FF2B5EF4-FFF2-40B4-BE49-F238E27FC236}">
                <a16:creationId xmlns:a16="http://schemas.microsoft.com/office/drawing/2014/main" id="{B345EDA1-6F25-4273-8846-9289C1682C47}"/>
              </a:ext>
            </a:extLst>
          </p:cNvPr>
          <p:cNvSpPr>
            <a:spLocks noChangeShapeType="1"/>
          </p:cNvSpPr>
          <p:nvPr/>
        </p:nvSpPr>
        <p:spPr bwMode="auto">
          <a:xfrm flipH="1">
            <a:off x="6665353" y="1552545"/>
            <a:ext cx="0" cy="674713"/>
          </a:xfrm>
          <a:prstGeom prst="line">
            <a:avLst/>
          </a:prstGeom>
          <a:noFill/>
          <a:ln w="22225" cap="flat" cmpd="sng" algn="ctr">
            <a:solidFill>
              <a:srgbClr val="91D05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Text Box 18">
            <a:extLst>
              <a:ext uri="{FF2B5EF4-FFF2-40B4-BE49-F238E27FC236}">
                <a16:creationId xmlns:a16="http://schemas.microsoft.com/office/drawing/2014/main" id="{AFA5797C-335A-455F-9F04-22CF1579A470}"/>
              </a:ext>
            </a:extLst>
          </p:cNvPr>
          <p:cNvSpPr txBox="1">
            <a:spLocks noChangeArrowheads="1"/>
          </p:cNvSpPr>
          <p:nvPr/>
        </p:nvSpPr>
        <p:spPr bwMode="auto">
          <a:xfrm>
            <a:off x="6145732" y="1194505"/>
            <a:ext cx="1064715" cy="369332"/>
          </a:xfrm>
          <a:prstGeom prst="rect">
            <a:avLst/>
          </a:prstGeom>
          <a:noFill/>
          <a:ln w="9525">
            <a:noFill/>
            <a:miter lim="800000"/>
            <a:headEnd/>
            <a:tailEnd/>
          </a:ln>
          <a:effectLst/>
        </p:spPr>
        <p:txBody>
          <a:bodyPr wrap="none">
            <a:spAutoFit/>
          </a:bodyPr>
          <a:lstStyle/>
          <a:p>
            <a:pPr algn="ctr">
              <a:defRPr/>
            </a:pPr>
            <a:r>
              <a:rPr lang="en-US" i="1" kern="0" dirty="0">
                <a:solidFill>
                  <a:srgbClr val="91D050"/>
                </a:solidFill>
                <a:effectLst>
                  <a:glow rad="76200">
                    <a:srgbClr val="000000">
                      <a:alpha val="60000"/>
                    </a:srgbClr>
                  </a:glow>
                </a:effectLst>
                <a:latin typeface="Calibri" pitchFamily="34" charset="0"/>
                <a:cs typeface="Calibri" pitchFamily="34" charset="0"/>
              </a:rPr>
              <a:t>Anathoth</a:t>
            </a:r>
          </a:p>
        </p:txBody>
      </p:sp>
      <p:sp>
        <p:nvSpPr>
          <p:cNvPr id="19" name="Line 17">
            <a:extLst>
              <a:ext uri="{FF2B5EF4-FFF2-40B4-BE49-F238E27FC236}">
                <a16:creationId xmlns:a16="http://schemas.microsoft.com/office/drawing/2014/main" id="{A74DEC59-0B89-40F9-AF39-66383B9946D5}"/>
              </a:ext>
            </a:extLst>
          </p:cNvPr>
          <p:cNvSpPr>
            <a:spLocks noChangeShapeType="1"/>
          </p:cNvSpPr>
          <p:nvPr/>
        </p:nvSpPr>
        <p:spPr bwMode="auto">
          <a:xfrm flipH="1">
            <a:off x="703290" y="1582045"/>
            <a:ext cx="0" cy="47465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0" name="Text Box 18">
            <a:extLst>
              <a:ext uri="{FF2B5EF4-FFF2-40B4-BE49-F238E27FC236}">
                <a16:creationId xmlns:a16="http://schemas.microsoft.com/office/drawing/2014/main" id="{8754DA68-3ECC-4336-9091-A7F37E63F4CF}"/>
              </a:ext>
            </a:extLst>
          </p:cNvPr>
          <p:cNvSpPr txBox="1">
            <a:spLocks noChangeArrowheads="1"/>
          </p:cNvSpPr>
          <p:nvPr/>
        </p:nvSpPr>
        <p:spPr bwMode="auto">
          <a:xfrm>
            <a:off x="297540" y="1106670"/>
            <a:ext cx="98456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Shuafat</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1" name="Line 17">
            <a:extLst>
              <a:ext uri="{FF2B5EF4-FFF2-40B4-BE49-F238E27FC236}">
                <a16:creationId xmlns:a16="http://schemas.microsoft.com/office/drawing/2014/main" id="{38FBE079-0BBF-4F06-BB73-CDB9B649B3BA}"/>
              </a:ext>
            </a:extLst>
          </p:cNvPr>
          <p:cNvSpPr>
            <a:spLocks noChangeShapeType="1"/>
          </p:cNvSpPr>
          <p:nvPr/>
        </p:nvSpPr>
        <p:spPr bwMode="auto">
          <a:xfrm flipH="1">
            <a:off x="1281375" y="1151975"/>
            <a:ext cx="0" cy="682598"/>
          </a:xfrm>
          <a:prstGeom prst="line">
            <a:avLst/>
          </a:prstGeom>
          <a:noFill/>
          <a:ln w="22225" cap="flat" cmpd="sng" algn="ctr">
            <a:solidFill>
              <a:srgbClr val="91D05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dirty="0">
              <a:solidFill>
                <a:srgbClr val="000000"/>
              </a:solidFill>
              <a:latin typeface="Calibri" pitchFamily="34" charset="0"/>
            </a:endParaRPr>
          </a:p>
        </p:txBody>
      </p:sp>
      <p:sp>
        <p:nvSpPr>
          <p:cNvPr id="22" name="Text Box 18">
            <a:extLst>
              <a:ext uri="{FF2B5EF4-FFF2-40B4-BE49-F238E27FC236}">
                <a16:creationId xmlns:a16="http://schemas.microsoft.com/office/drawing/2014/main" id="{5751EFF0-33B0-4B60-8C0C-C2560AEC2432}"/>
              </a:ext>
            </a:extLst>
          </p:cNvPr>
          <p:cNvSpPr txBox="1">
            <a:spLocks noChangeArrowheads="1"/>
          </p:cNvSpPr>
          <p:nvPr/>
        </p:nvSpPr>
        <p:spPr bwMode="auto">
          <a:xfrm>
            <a:off x="845822" y="785059"/>
            <a:ext cx="849913" cy="369332"/>
          </a:xfrm>
          <a:prstGeom prst="rect">
            <a:avLst/>
          </a:prstGeom>
          <a:noFill/>
          <a:ln w="9525">
            <a:noFill/>
            <a:miter lim="800000"/>
            <a:headEnd/>
            <a:tailEnd/>
          </a:ln>
          <a:effectLst/>
        </p:spPr>
        <p:txBody>
          <a:bodyPr wrap="none">
            <a:spAutoFit/>
          </a:bodyPr>
          <a:lstStyle/>
          <a:p>
            <a:pPr marR="0" lvl="0" indent="0" algn="ctr" fontAlgn="auto">
              <a:lnSpc>
                <a:spcPct val="100000"/>
              </a:lnSpc>
              <a:spcBef>
                <a:spcPts val="0"/>
              </a:spcBef>
              <a:spcAft>
                <a:spcPts val="0"/>
              </a:spcAft>
              <a:buClrTx/>
              <a:buSzTx/>
              <a:buFontTx/>
              <a:buNone/>
              <a:tabLst/>
              <a:defRPr/>
            </a:pPr>
            <a:r>
              <a:rPr lang="en-US" i="1" kern="0" dirty="0">
                <a:solidFill>
                  <a:srgbClr val="91D050"/>
                </a:solidFill>
                <a:effectLst>
                  <a:glow rad="76200">
                    <a:srgbClr val="000000">
                      <a:alpha val="60000"/>
                    </a:srgbClr>
                  </a:glow>
                </a:effectLst>
                <a:latin typeface="Calibri" pitchFamily="34" charset="0"/>
                <a:cs typeface="Calibri" pitchFamily="34" charset="0"/>
              </a:rPr>
              <a:t>Gibeah</a:t>
            </a:r>
          </a:p>
        </p:txBody>
      </p:sp>
      <p:sp>
        <p:nvSpPr>
          <p:cNvPr id="23" name="Text Box 12"/>
          <p:cNvSpPr txBox="1">
            <a:spLocks noChangeArrowheads="1"/>
          </p:cNvSpPr>
          <p:nvPr/>
        </p:nvSpPr>
        <p:spPr bwMode="auto">
          <a:xfrm>
            <a:off x="1704324" y="2018969"/>
            <a:ext cx="1577676"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algn="ctr">
              <a:defRPr/>
            </a:pPr>
            <a:r>
              <a:rPr lang="en-US" kern="0" dirty="0">
                <a:solidFill>
                  <a:srgbClr val="FFFFFF"/>
                </a:solidFill>
                <a:effectLst>
                  <a:glow rad="76200">
                    <a:srgbClr val="000000">
                      <a:alpha val="60000"/>
                    </a:srgbClr>
                  </a:glow>
                </a:effectLst>
              </a:rPr>
              <a:t>Sheikh Jarrah</a:t>
            </a:r>
          </a:p>
        </p:txBody>
      </p:sp>
      <p:sp>
        <p:nvSpPr>
          <p:cNvPr id="24" name="Line 17">
            <a:extLst>
              <a:ext uri="{FF2B5EF4-FFF2-40B4-BE49-F238E27FC236}">
                <a16:creationId xmlns:a16="http://schemas.microsoft.com/office/drawing/2014/main" id="{27951790-2802-46C6-A08A-F775E8ABBEB5}"/>
              </a:ext>
            </a:extLst>
          </p:cNvPr>
          <p:cNvSpPr>
            <a:spLocks noChangeShapeType="1"/>
          </p:cNvSpPr>
          <p:nvPr/>
        </p:nvSpPr>
        <p:spPr bwMode="auto">
          <a:xfrm flipH="1">
            <a:off x="3130944" y="2386404"/>
            <a:ext cx="0" cy="47465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Text Box 18">
            <a:extLst>
              <a:ext uri="{FF2B5EF4-FFF2-40B4-BE49-F238E27FC236}">
                <a16:creationId xmlns:a16="http://schemas.microsoft.com/office/drawing/2014/main" id="{C2DC7392-9FDB-4658-8D20-484C2E56E766}"/>
              </a:ext>
            </a:extLst>
          </p:cNvPr>
          <p:cNvSpPr txBox="1">
            <a:spLocks noChangeArrowheads="1"/>
          </p:cNvSpPr>
          <p:nvPr/>
        </p:nvSpPr>
        <p:spPr bwMode="auto">
          <a:xfrm>
            <a:off x="4572000" y="3643918"/>
            <a:ext cx="1120820" cy="369332"/>
          </a:xfrm>
          <a:prstGeom prst="rect">
            <a:avLst/>
          </a:prstGeom>
          <a:noFill/>
          <a:ln w="9525">
            <a:noFill/>
            <a:miter lim="800000"/>
            <a:headEnd/>
            <a:tailEnd/>
          </a:ln>
          <a:effectLst/>
        </p:spPr>
        <p:txBody>
          <a:bodyPr wrap="none">
            <a:spAutoFit/>
          </a:bodyPr>
          <a:lstStyle/>
          <a:p>
            <a:pPr marR="0" lvl="0" indent="0" algn="ctr" fontAlgn="auto">
              <a:lnSpc>
                <a:spcPct val="100000"/>
              </a:lnSpc>
              <a:spcBef>
                <a:spcPts val="0"/>
              </a:spcBef>
              <a:spcAft>
                <a:spcPts val="0"/>
              </a:spcAft>
              <a:buClrTx/>
              <a:buSzTx/>
              <a:buFontTx/>
              <a:buNone/>
              <a:tabLst/>
              <a:defRPr/>
            </a:pPr>
            <a:r>
              <a:rPr lang="en-US" i="1" kern="0" dirty="0">
                <a:solidFill>
                  <a:srgbClr val="91D050"/>
                </a:solidFill>
                <a:effectLst>
                  <a:glow rad="76200">
                    <a:srgbClr val="000000">
                      <a:alpha val="60000"/>
                    </a:srgbClr>
                  </a:glow>
                </a:effectLst>
                <a:latin typeface="Calibri" pitchFamily="34" charset="0"/>
                <a:cs typeface="Calibri" pitchFamily="34" charset="0"/>
              </a:rPr>
              <a:t>Jerusalem</a:t>
            </a:r>
          </a:p>
        </p:txBody>
      </p:sp>
    </p:spTree>
    <p:extLst>
      <p:ext uri="{BB962C8B-B14F-4D97-AF65-F5344CB8AC3E}">
        <p14:creationId xmlns:p14="http://schemas.microsoft.com/office/powerpoint/2010/main" val="16789397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03 Jerusalem\Views of Jerusalem\Jerusalem aerial from east, df0107032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Jerusalem and the area of Nob (aerial view from the east)</a:t>
            </a:r>
          </a:p>
        </p:txBody>
      </p:sp>
      <p:sp>
        <p:nvSpPr>
          <p:cNvPr id="4" name="Text Placeholder 3"/>
          <p:cNvSpPr>
            <a:spLocks noGrp="1"/>
          </p:cNvSpPr>
          <p:nvPr>
            <p:ph type="body" sz="quarter" idx="12"/>
          </p:nvPr>
        </p:nvSpPr>
        <p:spPr/>
        <p:txBody>
          <a:bodyPr/>
          <a:lstStyle/>
          <a:p>
            <a:r>
              <a:rPr lang="en-US" dirty="0"/>
              <a:t>7:7</a:t>
            </a:r>
          </a:p>
        </p:txBody>
      </p:sp>
      <p:sp>
        <p:nvSpPr>
          <p:cNvPr id="2" name="Title 1"/>
          <p:cNvSpPr>
            <a:spLocks noGrp="1"/>
          </p:cNvSpPr>
          <p:nvPr>
            <p:ph type="title"/>
          </p:nvPr>
        </p:nvSpPr>
        <p:spPr/>
        <p:txBody>
          <a:bodyPr/>
          <a:lstStyle/>
          <a:p>
            <a:r>
              <a:rPr lang="en-US" dirty="0"/>
              <a:t>In all the places where I have moved with all the people of Israel</a:t>
            </a:r>
          </a:p>
        </p:txBody>
      </p:sp>
    </p:spTree>
    <p:extLst>
      <p:ext uri="{BB962C8B-B14F-4D97-AF65-F5344CB8AC3E}">
        <p14:creationId xmlns:p14="http://schemas.microsoft.com/office/powerpoint/2010/main" val="35736814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03 Jerusalem\Views of Jerusalem\Jerusalem aerial from east, df0107032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Jerusalem and proposed locations of Nob (aerial view from the east)</a:t>
            </a:r>
          </a:p>
        </p:txBody>
      </p:sp>
      <p:sp>
        <p:nvSpPr>
          <p:cNvPr id="4" name="Text Placeholder 3"/>
          <p:cNvSpPr>
            <a:spLocks noGrp="1"/>
          </p:cNvSpPr>
          <p:nvPr>
            <p:ph type="body" sz="quarter" idx="12"/>
          </p:nvPr>
        </p:nvSpPr>
        <p:spPr/>
        <p:txBody>
          <a:bodyPr/>
          <a:lstStyle/>
          <a:p>
            <a:r>
              <a:rPr lang="en-US" dirty="0"/>
              <a:t>7:7</a:t>
            </a:r>
          </a:p>
        </p:txBody>
      </p:sp>
      <p:sp>
        <p:nvSpPr>
          <p:cNvPr id="2" name="Title 1"/>
          <p:cNvSpPr>
            <a:spLocks noGrp="1"/>
          </p:cNvSpPr>
          <p:nvPr>
            <p:ph type="title"/>
          </p:nvPr>
        </p:nvSpPr>
        <p:spPr/>
        <p:txBody>
          <a:bodyPr/>
          <a:lstStyle/>
          <a:p>
            <a:r>
              <a:rPr lang="en-US" dirty="0"/>
              <a:t>In all the places where I have moved with all the people of Israel</a:t>
            </a:r>
          </a:p>
        </p:txBody>
      </p:sp>
      <p:sp>
        <p:nvSpPr>
          <p:cNvPr id="8" name="Line 9"/>
          <p:cNvSpPr>
            <a:spLocks noChangeShapeType="1"/>
          </p:cNvSpPr>
          <p:nvPr/>
        </p:nvSpPr>
        <p:spPr bwMode="auto">
          <a:xfrm>
            <a:off x="8284541" y="3924300"/>
            <a:ext cx="173092" cy="3429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0" name="Line 9"/>
          <p:cNvSpPr>
            <a:spLocks noChangeShapeType="1"/>
          </p:cNvSpPr>
          <p:nvPr/>
        </p:nvSpPr>
        <p:spPr bwMode="auto">
          <a:xfrm>
            <a:off x="7939727" y="2173075"/>
            <a:ext cx="134425" cy="41904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1" name="Text Box 12"/>
          <p:cNvSpPr txBox="1">
            <a:spLocks noChangeArrowheads="1"/>
          </p:cNvSpPr>
          <p:nvPr/>
        </p:nvSpPr>
        <p:spPr bwMode="auto">
          <a:xfrm>
            <a:off x="7150889" y="1788318"/>
            <a:ext cx="1577676"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rPr>
              <a:t>Sheikh Jarrah</a:t>
            </a:r>
          </a:p>
        </p:txBody>
      </p:sp>
      <p:sp>
        <p:nvSpPr>
          <p:cNvPr id="12" name="Line 9"/>
          <p:cNvSpPr>
            <a:spLocks noChangeShapeType="1"/>
          </p:cNvSpPr>
          <p:nvPr/>
        </p:nvSpPr>
        <p:spPr bwMode="auto">
          <a:xfrm flipH="1">
            <a:off x="1371600" y="685800"/>
            <a:ext cx="515425" cy="3429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13" name="Text Box 12"/>
          <p:cNvSpPr txBox="1">
            <a:spLocks noChangeArrowheads="1"/>
          </p:cNvSpPr>
          <p:nvPr/>
        </p:nvSpPr>
        <p:spPr bwMode="auto">
          <a:xfrm>
            <a:off x="1138742" y="304740"/>
            <a:ext cx="2188933"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rPr>
              <a:t>Road to Bethlehem</a:t>
            </a:r>
          </a:p>
        </p:txBody>
      </p:sp>
      <p:sp>
        <p:nvSpPr>
          <p:cNvPr id="14" name="Line 17">
            <a:extLst>
              <a:ext uri="{FF2B5EF4-FFF2-40B4-BE49-F238E27FC236}">
                <a16:creationId xmlns:a16="http://schemas.microsoft.com/office/drawing/2014/main" id="{27EDCF2D-D42E-47B3-BFE2-D6959A4D7793}"/>
              </a:ext>
            </a:extLst>
          </p:cNvPr>
          <p:cNvSpPr>
            <a:spLocks noChangeShapeType="1"/>
          </p:cNvSpPr>
          <p:nvPr/>
        </p:nvSpPr>
        <p:spPr bwMode="auto">
          <a:xfrm flipH="1" flipV="1">
            <a:off x="5482557" y="4883937"/>
            <a:ext cx="0" cy="509532"/>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5" name="Text Box 18">
            <a:extLst>
              <a:ext uri="{FF2B5EF4-FFF2-40B4-BE49-F238E27FC236}">
                <a16:creationId xmlns:a16="http://schemas.microsoft.com/office/drawing/2014/main" id="{9B375BC1-98BA-461D-9C83-C4E80302A882}"/>
              </a:ext>
            </a:extLst>
          </p:cNvPr>
          <p:cNvSpPr txBox="1">
            <a:spLocks noChangeArrowheads="1"/>
          </p:cNvSpPr>
          <p:nvPr/>
        </p:nvSpPr>
        <p:spPr bwMode="auto">
          <a:xfrm>
            <a:off x="4884545" y="5464589"/>
            <a:ext cx="154241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Umm et-Tala</a:t>
            </a:r>
          </a:p>
        </p:txBody>
      </p:sp>
      <p:sp>
        <p:nvSpPr>
          <p:cNvPr id="16" name="Line 17">
            <a:extLst>
              <a:ext uri="{FF2B5EF4-FFF2-40B4-BE49-F238E27FC236}">
                <a16:creationId xmlns:a16="http://schemas.microsoft.com/office/drawing/2014/main" id="{14CA5A15-B381-493F-977D-72E1E4BE6099}"/>
              </a:ext>
            </a:extLst>
          </p:cNvPr>
          <p:cNvSpPr>
            <a:spLocks noChangeShapeType="1"/>
          </p:cNvSpPr>
          <p:nvPr/>
        </p:nvSpPr>
        <p:spPr bwMode="auto">
          <a:xfrm flipV="1">
            <a:off x="4440540" y="4267200"/>
            <a:ext cx="295881" cy="416682"/>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7" name="Text Box 18">
            <a:extLst>
              <a:ext uri="{FF2B5EF4-FFF2-40B4-BE49-F238E27FC236}">
                <a16:creationId xmlns:a16="http://schemas.microsoft.com/office/drawing/2014/main" id="{9D3F09D7-4DB5-4C95-A523-7966E94E5F88}"/>
              </a:ext>
            </a:extLst>
          </p:cNvPr>
          <p:cNvSpPr txBox="1">
            <a:spLocks noChangeArrowheads="1"/>
          </p:cNvSpPr>
          <p:nvPr/>
        </p:nvSpPr>
        <p:spPr bwMode="auto">
          <a:xfrm>
            <a:off x="3773156" y="4683882"/>
            <a:ext cx="8274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et-Tur</a:t>
            </a:r>
          </a:p>
        </p:txBody>
      </p:sp>
      <p:sp>
        <p:nvSpPr>
          <p:cNvPr id="18" name="Text Box 18">
            <a:extLst>
              <a:ext uri="{FF2B5EF4-FFF2-40B4-BE49-F238E27FC236}">
                <a16:creationId xmlns:a16="http://schemas.microsoft.com/office/drawing/2014/main" id="{95EB7BFB-04D1-46F0-9BDB-F10BD2A680BD}"/>
              </a:ext>
            </a:extLst>
          </p:cNvPr>
          <p:cNvSpPr txBox="1">
            <a:spLocks noChangeArrowheads="1"/>
          </p:cNvSpPr>
          <p:nvPr/>
        </p:nvSpPr>
        <p:spPr bwMode="auto">
          <a:xfrm>
            <a:off x="7170699" y="3519475"/>
            <a:ext cx="180690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Ras el-</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Mesharif</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33150789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Possible area of Nob on the Mount of Olives (from the west)</a:t>
            </a:r>
          </a:p>
        </p:txBody>
      </p:sp>
      <p:sp>
        <p:nvSpPr>
          <p:cNvPr id="4" name="Text Placeholder 3"/>
          <p:cNvSpPr>
            <a:spLocks noGrp="1"/>
          </p:cNvSpPr>
          <p:nvPr>
            <p:ph type="body" sz="quarter" idx="12"/>
          </p:nvPr>
        </p:nvSpPr>
        <p:spPr/>
        <p:txBody>
          <a:bodyPr/>
          <a:lstStyle/>
          <a:p>
            <a:r>
              <a:rPr lang="en-US" dirty="0"/>
              <a:t>7:7</a:t>
            </a:r>
          </a:p>
        </p:txBody>
      </p:sp>
      <p:sp>
        <p:nvSpPr>
          <p:cNvPr id="2" name="Title 1"/>
          <p:cNvSpPr>
            <a:spLocks noGrp="1"/>
          </p:cNvSpPr>
          <p:nvPr>
            <p:ph type="title"/>
          </p:nvPr>
        </p:nvSpPr>
        <p:spPr/>
        <p:txBody>
          <a:bodyPr/>
          <a:lstStyle/>
          <a:p>
            <a:r>
              <a:rPr lang="en-US" dirty="0"/>
              <a:t>In all the places where I have moved with all the people of Israel</a:t>
            </a:r>
          </a:p>
        </p:txBody>
      </p:sp>
      <p:pic>
        <p:nvPicPr>
          <p:cNvPr id="2050" name="Picture 2" descr="C:\Users\Kris\Documents\Bolen\04 0Adds 2012\Israel2016\03 Jerusalem\Mount of Olives\Mount of Olives and Augusta Victoria from west, tb06071636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1638"/>
            <a:ext cx="9144000" cy="6053137"/>
          </a:xfrm>
          <a:prstGeom prst="rect">
            <a:avLst/>
          </a:prstGeom>
          <a:noFill/>
          <a:extLst>
            <a:ext uri="{909E8E84-426E-40DD-AFC4-6F175D3DCCD1}">
              <a14:hiddenFill xmlns:a14="http://schemas.microsoft.com/office/drawing/2010/main">
                <a:solidFill>
                  <a:srgbClr val="FFFFFF"/>
                </a:solidFill>
              </a14:hiddenFill>
            </a:ext>
          </a:extLst>
        </p:spPr>
      </p:pic>
      <p:sp>
        <p:nvSpPr>
          <p:cNvPr id="6" name="Line 17">
            <a:extLst>
              <a:ext uri="{FF2B5EF4-FFF2-40B4-BE49-F238E27FC236}">
                <a16:creationId xmlns:a16="http://schemas.microsoft.com/office/drawing/2014/main" id="{27EDCF2D-D42E-47B3-BFE2-D6959A4D7793}"/>
              </a:ext>
            </a:extLst>
          </p:cNvPr>
          <p:cNvSpPr>
            <a:spLocks noChangeShapeType="1"/>
          </p:cNvSpPr>
          <p:nvPr/>
        </p:nvSpPr>
        <p:spPr bwMode="auto">
          <a:xfrm flipH="1">
            <a:off x="1762572" y="2212252"/>
            <a:ext cx="0" cy="474658"/>
          </a:xfrm>
          <a:prstGeom prst="line">
            <a:avLst/>
          </a:prstGeom>
          <a:noFill/>
          <a:ln w="22225" cap="flat" cmpd="sng" algn="ctr">
            <a:solidFill>
              <a:srgbClr val="010000"/>
            </a:solidFill>
            <a:prstDash val="solid"/>
            <a:round/>
            <a:headEnd type="none" w="med" len="med"/>
            <a:tailEnd type="triangle" w="med" len="med"/>
          </a:ln>
          <a:effectLst>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7" name="Text Box 18">
            <a:extLst>
              <a:ext uri="{FF2B5EF4-FFF2-40B4-BE49-F238E27FC236}">
                <a16:creationId xmlns:a16="http://schemas.microsoft.com/office/drawing/2014/main" id="{9B375BC1-98BA-461D-9C83-C4E80302A882}"/>
              </a:ext>
            </a:extLst>
          </p:cNvPr>
          <p:cNvSpPr txBox="1">
            <a:spLocks noChangeArrowheads="1"/>
          </p:cNvSpPr>
          <p:nvPr/>
        </p:nvSpPr>
        <p:spPr bwMode="auto">
          <a:xfrm>
            <a:off x="991367" y="1753250"/>
            <a:ext cx="154241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10000"/>
                </a:solidFill>
                <a:effectLst/>
                <a:uLnTx/>
                <a:uFillTx/>
                <a:latin typeface="Calibri" pitchFamily="34" charset="0"/>
                <a:cs typeface="Calibri" pitchFamily="34" charset="0"/>
              </a:rPr>
              <a:t>Umm et-Tala</a:t>
            </a:r>
          </a:p>
        </p:txBody>
      </p:sp>
      <p:sp>
        <p:nvSpPr>
          <p:cNvPr id="8" name="Line 17">
            <a:extLst>
              <a:ext uri="{FF2B5EF4-FFF2-40B4-BE49-F238E27FC236}">
                <a16:creationId xmlns:a16="http://schemas.microsoft.com/office/drawing/2014/main" id="{14CA5A15-B381-493F-977D-72E1E4BE6099}"/>
              </a:ext>
            </a:extLst>
          </p:cNvPr>
          <p:cNvSpPr>
            <a:spLocks noChangeShapeType="1"/>
          </p:cNvSpPr>
          <p:nvPr/>
        </p:nvSpPr>
        <p:spPr bwMode="auto">
          <a:xfrm flipH="1">
            <a:off x="5424867" y="2407145"/>
            <a:ext cx="0" cy="474658"/>
          </a:xfrm>
          <a:prstGeom prst="line">
            <a:avLst/>
          </a:prstGeom>
          <a:noFill/>
          <a:ln w="22225" cap="flat" cmpd="sng" algn="ctr">
            <a:solidFill>
              <a:srgbClr val="010000"/>
            </a:solidFill>
            <a:prstDash val="solid"/>
            <a:round/>
            <a:headEnd type="none" w="med" len="med"/>
            <a:tailEnd type="triangle" w="med" len="med"/>
          </a:ln>
          <a:effectLst>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Text Box 18">
            <a:extLst>
              <a:ext uri="{FF2B5EF4-FFF2-40B4-BE49-F238E27FC236}">
                <a16:creationId xmlns:a16="http://schemas.microsoft.com/office/drawing/2014/main" id="{9D3F09D7-4DB5-4C95-A523-7966E94E5F88}"/>
              </a:ext>
            </a:extLst>
          </p:cNvPr>
          <p:cNvSpPr txBox="1">
            <a:spLocks noChangeArrowheads="1"/>
          </p:cNvSpPr>
          <p:nvPr/>
        </p:nvSpPr>
        <p:spPr bwMode="auto">
          <a:xfrm>
            <a:off x="5071202" y="2007035"/>
            <a:ext cx="8274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10000"/>
                </a:solidFill>
                <a:effectLst/>
                <a:uLnTx/>
                <a:uFillTx/>
                <a:latin typeface="Calibri" pitchFamily="34" charset="0"/>
                <a:cs typeface="Calibri" pitchFamily="34" charset="0"/>
              </a:rPr>
              <a:t>et-Tur</a:t>
            </a:r>
          </a:p>
        </p:txBody>
      </p:sp>
      <p:sp>
        <p:nvSpPr>
          <p:cNvPr id="10" name="Text Box 12"/>
          <p:cNvSpPr txBox="1">
            <a:spLocks noChangeArrowheads="1"/>
          </p:cNvSpPr>
          <p:nvPr/>
        </p:nvSpPr>
        <p:spPr bwMode="auto">
          <a:xfrm>
            <a:off x="6681972" y="6025741"/>
            <a:ext cx="1733167"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noProof="0" dirty="0">
                <a:solidFill>
                  <a:srgbClr val="FEFF00"/>
                </a:solidFill>
                <a:effectLst>
                  <a:glow rad="76200">
                    <a:srgbClr val="000000">
                      <a:alpha val="60000"/>
                    </a:srgbClr>
                  </a:glow>
                </a:effectLst>
              </a:rPr>
              <a:t>Temple Mount</a:t>
            </a:r>
          </a:p>
        </p:txBody>
      </p:sp>
    </p:spTree>
    <p:extLst>
      <p:ext uri="{BB962C8B-B14F-4D97-AF65-F5344CB8AC3E}">
        <p14:creationId xmlns:p14="http://schemas.microsoft.com/office/powerpoint/2010/main" val="41551245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and Nebi Samwil (aerial view from the south)</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In all the places where I have moved with all the people of Israel</a:t>
            </a:r>
          </a:p>
        </p:txBody>
      </p:sp>
    </p:spTree>
    <p:extLst>
      <p:ext uri="{BB962C8B-B14F-4D97-AF65-F5344CB8AC3E}">
        <p14:creationId xmlns:p14="http://schemas.microsoft.com/office/powerpoint/2010/main" val="42219693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and Nebi Samwil (aerial view from the south)</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In all the places where I have moved with all the people of Israel</a:t>
            </a:r>
          </a:p>
        </p:txBody>
      </p:sp>
      <p:sp>
        <p:nvSpPr>
          <p:cNvPr id="6" name="Oval 5"/>
          <p:cNvSpPr/>
          <p:nvPr/>
        </p:nvSpPr>
        <p:spPr>
          <a:xfrm>
            <a:off x="2895600" y="1569671"/>
            <a:ext cx="3797388" cy="144034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7" name="Text Box 10"/>
          <p:cNvSpPr txBox="1">
            <a:spLocks noChangeArrowheads="1"/>
          </p:cNvSpPr>
          <p:nvPr/>
        </p:nvSpPr>
        <p:spPr bwMode="auto">
          <a:xfrm>
            <a:off x="4325255" y="1072634"/>
            <a:ext cx="938077"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prstClr val="white"/>
                </a:solidFill>
                <a:effectLst>
                  <a:glow rad="76200">
                    <a:prstClr val="black">
                      <a:alpha val="60000"/>
                    </a:prstClr>
                  </a:glow>
                </a:effectLst>
                <a:cs typeface="Calibri" pitchFamily="34" charset="0"/>
              </a:rPr>
              <a:t>Gibeon</a:t>
            </a:r>
            <a:endParaRPr lang="en-US" sz="2000" dirty="0">
              <a:solidFill>
                <a:prstClr val="white"/>
              </a:solidFill>
              <a:effectLst>
                <a:glow rad="76200">
                  <a:prstClr val="black">
                    <a:alpha val="60000"/>
                  </a:prstClr>
                </a:glow>
              </a:effectLst>
              <a:cs typeface="Calibri" pitchFamily="34" charset="0"/>
            </a:endParaRPr>
          </a:p>
        </p:txBody>
      </p:sp>
      <p:sp>
        <p:nvSpPr>
          <p:cNvPr id="8" name="Oval 7"/>
          <p:cNvSpPr/>
          <p:nvPr/>
        </p:nvSpPr>
        <p:spPr>
          <a:xfrm>
            <a:off x="3486150" y="4832349"/>
            <a:ext cx="2597150" cy="1111251"/>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9" name="Text Box 10"/>
          <p:cNvSpPr txBox="1">
            <a:spLocks noChangeArrowheads="1"/>
          </p:cNvSpPr>
          <p:nvPr/>
        </p:nvSpPr>
        <p:spPr bwMode="auto">
          <a:xfrm>
            <a:off x="5485575" y="4552493"/>
            <a:ext cx="1476751"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prstClr val="white"/>
                </a:solidFill>
                <a:effectLst>
                  <a:glow rad="76200">
                    <a:prstClr val="black">
                      <a:alpha val="60000"/>
                    </a:prstClr>
                  </a:glow>
                </a:effectLst>
                <a:cs typeface="Calibri" pitchFamily="34" charset="0"/>
              </a:rPr>
              <a:t>Nebi </a:t>
            </a:r>
            <a:r>
              <a:rPr lang="en-US" sz="2000" dirty="0" err="1">
                <a:solidFill>
                  <a:prstClr val="white"/>
                </a:solidFill>
                <a:effectLst>
                  <a:glow rad="76200">
                    <a:prstClr val="black">
                      <a:alpha val="60000"/>
                    </a:prstClr>
                  </a:glow>
                </a:effectLst>
                <a:cs typeface="Calibri" pitchFamily="34" charset="0"/>
              </a:rPr>
              <a:t>Samwil</a:t>
            </a:r>
            <a:endParaRPr lang="en-US" sz="2000" dirty="0">
              <a:solidFill>
                <a:prstClr val="white"/>
              </a:solidFill>
              <a:effectLst>
                <a:glow rad="76200">
                  <a:prstClr val="black">
                    <a:alpha val="60000"/>
                  </a:prstClr>
                </a:glow>
              </a:effectLst>
              <a:cs typeface="Calibri" pitchFamily="34" charset="0"/>
            </a:endParaRPr>
          </a:p>
        </p:txBody>
      </p:sp>
    </p:spTree>
    <p:extLst>
      <p:ext uri="{BB962C8B-B14F-4D97-AF65-F5344CB8AC3E}">
        <p14:creationId xmlns:p14="http://schemas.microsoft.com/office/powerpoint/2010/main" val="24483277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(from Nebi Samwil)</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In all the places where I have moved with all the people of Israel</a:t>
            </a:r>
          </a:p>
        </p:txBody>
      </p:sp>
    </p:spTree>
    <p:extLst>
      <p:ext uri="{BB962C8B-B14F-4D97-AF65-F5344CB8AC3E}">
        <p14:creationId xmlns:p14="http://schemas.microsoft.com/office/powerpoint/2010/main" val="2317991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Jerusalem in the late Iron Age, circa 700 BC</a:t>
            </a:r>
          </a:p>
        </p:txBody>
      </p:sp>
      <p:sp>
        <p:nvSpPr>
          <p:cNvPr id="3" name="Text Placeholder 2"/>
          <p:cNvSpPr>
            <a:spLocks noGrp="1"/>
          </p:cNvSpPr>
          <p:nvPr>
            <p:ph type="body" sz="quarter" idx="12"/>
          </p:nvPr>
        </p:nvSpPr>
        <p:spPr/>
        <p:txBody>
          <a:bodyPr/>
          <a:lstStyle/>
          <a:p>
            <a:r>
              <a:rPr lang="fi-FI" dirty="0"/>
              <a:t>7:1</a:t>
            </a:r>
            <a:endParaRPr lang="en-US" dirty="0"/>
          </a:p>
        </p:txBody>
      </p:sp>
      <p:sp>
        <p:nvSpPr>
          <p:cNvPr id="4" name="Title 3"/>
          <p:cNvSpPr>
            <a:spLocks noGrp="1"/>
          </p:cNvSpPr>
          <p:nvPr>
            <p:ph type="title"/>
          </p:nvPr>
        </p:nvSpPr>
        <p:spPr/>
        <p:txBody>
          <a:bodyPr/>
          <a:lstStyle/>
          <a:p>
            <a:r>
              <a:rPr lang="en-US" dirty="0"/>
              <a:t>When the king lived in his house</a:t>
            </a:r>
          </a:p>
        </p:txBody>
      </p:sp>
      <p:pic>
        <p:nvPicPr>
          <p:cNvPr id="6" name="Picture 2" descr="C:\Users\Kris\Documents\Bolen\04 0Adds 2012\Israel2016\03 Jerusalem\Ariel Center Ben Zvi Model\Jerusalem model, City of David and Temple Mount, tb060216511.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030"/>
          <p:cNvSpPr txBox="1">
            <a:spLocks noChangeArrowheads="1"/>
          </p:cNvSpPr>
          <p:nvPr/>
        </p:nvSpPr>
        <p:spPr bwMode="auto">
          <a:xfrm>
            <a:off x="4485272" y="3090559"/>
            <a:ext cx="1077328"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City of David</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8" name="Text Box 1030"/>
          <p:cNvSpPr txBox="1">
            <a:spLocks noChangeArrowheads="1"/>
          </p:cNvSpPr>
          <p:nvPr/>
        </p:nvSpPr>
        <p:spPr bwMode="auto">
          <a:xfrm>
            <a:off x="1082402" y="1496532"/>
            <a:ext cx="1965598"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Addition in the days of Hezekiah</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9" name="Text Box 1030"/>
          <p:cNvSpPr txBox="1">
            <a:spLocks noChangeArrowheads="1"/>
          </p:cNvSpPr>
          <p:nvPr/>
        </p:nvSpPr>
        <p:spPr bwMode="auto">
          <a:xfrm>
            <a:off x="7217978" y="555123"/>
            <a:ext cx="1461565"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Addition by Solomon</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cxnSp>
        <p:nvCxnSpPr>
          <p:cNvPr id="10" name="Straight Arrow Connector 9"/>
          <p:cNvCxnSpPr/>
          <p:nvPr/>
        </p:nvCxnSpPr>
        <p:spPr>
          <a:xfrm flipH="1">
            <a:off x="6915828" y="1263009"/>
            <a:ext cx="516466" cy="611161"/>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1" name="Text Box 1030"/>
          <p:cNvSpPr txBox="1">
            <a:spLocks noChangeArrowheads="1"/>
          </p:cNvSpPr>
          <p:nvPr/>
        </p:nvSpPr>
        <p:spPr bwMode="auto">
          <a:xfrm>
            <a:off x="4628617" y="807466"/>
            <a:ext cx="1461565"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David’s Palace</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cxnSp>
        <p:nvCxnSpPr>
          <p:cNvPr id="12" name="Straight Arrow Connector 11"/>
          <p:cNvCxnSpPr/>
          <p:nvPr/>
        </p:nvCxnSpPr>
        <p:spPr>
          <a:xfrm>
            <a:off x="5562600" y="1568589"/>
            <a:ext cx="409575" cy="717411"/>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4553275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Shepherd with sheep at Maresha</a:t>
            </a:r>
          </a:p>
        </p:txBody>
      </p:sp>
      <p:sp>
        <p:nvSpPr>
          <p:cNvPr id="3" name="Text Placeholder 2"/>
          <p:cNvSpPr>
            <a:spLocks noGrp="1"/>
          </p:cNvSpPr>
          <p:nvPr>
            <p:ph type="body" sz="quarter" idx="12"/>
          </p:nvPr>
        </p:nvSpPr>
        <p:spPr/>
        <p:txBody>
          <a:bodyPr/>
          <a:lstStyle/>
          <a:p>
            <a:r>
              <a:rPr lang="is-IS" dirty="0"/>
              <a:t>7:7</a:t>
            </a:r>
            <a:endParaRPr lang="en-US" dirty="0"/>
          </a:p>
        </p:txBody>
      </p:sp>
      <p:sp>
        <p:nvSpPr>
          <p:cNvPr id="4" name="Title 3"/>
          <p:cNvSpPr>
            <a:spLocks noGrp="1"/>
          </p:cNvSpPr>
          <p:nvPr>
            <p:ph type="title"/>
          </p:nvPr>
        </p:nvSpPr>
        <p:spPr/>
        <p:txBody>
          <a:bodyPr/>
          <a:lstStyle/>
          <a:p>
            <a:r>
              <a:rPr lang="en-US" dirty="0"/>
              <a:t>Did I speak a word with any of the tribes of Israel, whom I commanded to shepherd my people</a:t>
            </a:r>
          </a:p>
        </p:txBody>
      </p:sp>
      <p:pic>
        <p:nvPicPr>
          <p:cNvPr id="1026" name="Picture 2" descr="C:\Users\Kris\Documents\Bolen\PCB size\Mark IBEX 2019-pcb\Sheep and shepherd\Shepherd with sheep at Maresha, mjb1903062334.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30000"/>
                    </a14:imgEffect>
                    <a14:imgEffect>
                      <a14:brightnessContrast bright="-2000"/>
                    </a14:imgEffect>
                  </a14:imgLayer>
                </a14:imgProps>
              </a:ex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18413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Mark IBEX 2019-pcb\Sheep and shepherd\Shepherd with sheep in eastern Benjamin, mjb190221096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Shepherd with sheep in eastern Benjamin</a:t>
            </a:r>
          </a:p>
        </p:txBody>
      </p:sp>
      <p:sp>
        <p:nvSpPr>
          <p:cNvPr id="3" name="Text Placeholder 2"/>
          <p:cNvSpPr>
            <a:spLocks noGrp="1"/>
          </p:cNvSpPr>
          <p:nvPr>
            <p:ph type="body" sz="quarter" idx="12"/>
          </p:nvPr>
        </p:nvSpPr>
        <p:spPr/>
        <p:txBody>
          <a:bodyPr/>
          <a:lstStyle/>
          <a:p>
            <a:r>
              <a:rPr lang="is-IS" dirty="0"/>
              <a:t>7:7</a:t>
            </a:r>
            <a:endParaRPr lang="en-US" dirty="0"/>
          </a:p>
        </p:txBody>
      </p:sp>
      <p:sp>
        <p:nvSpPr>
          <p:cNvPr id="4" name="Title 3"/>
          <p:cNvSpPr>
            <a:spLocks noGrp="1"/>
          </p:cNvSpPr>
          <p:nvPr>
            <p:ph type="title"/>
          </p:nvPr>
        </p:nvSpPr>
        <p:spPr/>
        <p:txBody>
          <a:bodyPr/>
          <a:lstStyle/>
          <a:p>
            <a:r>
              <a:rPr lang="en-US" dirty="0"/>
              <a:t>Did I speak a word with any of the tribes of Israel, whom I commanded to shepherd my people</a:t>
            </a:r>
          </a:p>
        </p:txBody>
      </p:sp>
    </p:spTree>
    <p:extLst>
      <p:ext uri="{BB962C8B-B14F-4D97-AF65-F5344CB8AC3E}">
        <p14:creationId xmlns:p14="http://schemas.microsoft.com/office/powerpoint/2010/main" val="8147361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Shepherd and shepherdess with baby lambs west of Assos</a:t>
            </a:r>
          </a:p>
        </p:txBody>
      </p:sp>
      <p:sp>
        <p:nvSpPr>
          <p:cNvPr id="3" name="Text Placeholder 2"/>
          <p:cNvSpPr>
            <a:spLocks noGrp="1"/>
          </p:cNvSpPr>
          <p:nvPr>
            <p:ph type="body" sz="quarter" idx="12"/>
          </p:nvPr>
        </p:nvSpPr>
        <p:spPr/>
        <p:txBody>
          <a:bodyPr/>
          <a:lstStyle/>
          <a:p>
            <a:r>
              <a:rPr lang="is-IS" dirty="0"/>
              <a:t>7:7</a:t>
            </a:r>
            <a:endParaRPr lang="en-US" dirty="0"/>
          </a:p>
        </p:txBody>
      </p:sp>
      <p:sp>
        <p:nvSpPr>
          <p:cNvPr id="4" name="Title 3"/>
          <p:cNvSpPr>
            <a:spLocks noGrp="1"/>
          </p:cNvSpPr>
          <p:nvPr>
            <p:ph type="title"/>
          </p:nvPr>
        </p:nvSpPr>
        <p:spPr/>
        <p:txBody>
          <a:bodyPr/>
          <a:lstStyle/>
          <a:p>
            <a:r>
              <a:rPr lang="en-US" dirty="0"/>
              <a:t>Did I speak a word with any of the tribes of Israel, whom I commanded to shepherd my people</a:t>
            </a:r>
          </a:p>
        </p:txBody>
      </p:sp>
      <p:pic>
        <p:nvPicPr>
          <p:cNvPr id="3074" name="Picture 2" descr="C:\Users\Kris\Documents\Bolen\04 0Adds 2012\10 Western Turkey\Sheep and Shepherds\Shepherd and shepherdess with baby lambs west of Assos, mjb010517793.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68870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Shepherd with flock near Bethlehem</a:t>
            </a:r>
          </a:p>
        </p:txBody>
      </p:sp>
      <p:sp>
        <p:nvSpPr>
          <p:cNvPr id="3" name="Text Placeholder 2"/>
          <p:cNvSpPr>
            <a:spLocks noGrp="1"/>
          </p:cNvSpPr>
          <p:nvPr>
            <p:ph type="body" sz="quarter" idx="12"/>
          </p:nvPr>
        </p:nvSpPr>
        <p:spPr/>
        <p:txBody>
          <a:bodyPr/>
          <a:lstStyle/>
          <a:p>
            <a:r>
              <a:rPr lang="is-IS" dirty="0"/>
              <a:t>7:7</a:t>
            </a:r>
            <a:endParaRPr lang="en-US" dirty="0"/>
          </a:p>
        </p:txBody>
      </p:sp>
      <p:sp>
        <p:nvSpPr>
          <p:cNvPr id="4" name="Title 3"/>
          <p:cNvSpPr>
            <a:spLocks noGrp="1"/>
          </p:cNvSpPr>
          <p:nvPr>
            <p:ph type="title"/>
          </p:nvPr>
        </p:nvSpPr>
        <p:spPr/>
        <p:txBody>
          <a:bodyPr/>
          <a:lstStyle/>
          <a:p>
            <a:r>
              <a:rPr lang="en-US" dirty="0"/>
              <a:t>Did I speak a word with any of the tribes of Israel, whom I commanded to shepherd my people</a:t>
            </a:r>
          </a:p>
        </p:txBody>
      </p:sp>
      <p:pic>
        <p:nvPicPr>
          <p:cNvPr id="4098" name="Picture 2" descr="C:\Users\Kris\Documents\Bolen\01b PLBL, PCB size\04 Judah and the Dead Sea\Bethlehem\Shepherd with flock near Bethlehem, tbs4330900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1425"/>
          <a:stretch/>
        </p:blipFill>
        <p:spPr bwMode="auto">
          <a:xfrm>
            <a:off x="-1" y="369333"/>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2223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06 Jordan\Medeba Plateau\Sheep with shepherd milking near Macherus, tb03141571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Sheep with shepherd milking near Macherus</a:t>
            </a:r>
          </a:p>
        </p:txBody>
      </p:sp>
      <p:sp>
        <p:nvSpPr>
          <p:cNvPr id="3" name="Text Placeholder 2"/>
          <p:cNvSpPr>
            <a:spLocks noGrp="1"/>
          </p:cNvSpPr>
          <p:nvPr>
            <p:ph type="body" sz="quarter" idx="12"/>
          </p:nvPr>
        </p:nvSpPr>
        <p:spPr/>
        <p:txBody>
          <a:bodyPr/>
          <a:lstStyle/>
          <a:p>
            <a:r>
              <a:rPr lang="is-IS" dirty="0"/>
              <a:t>7:7</a:t>
            </a:r>
            <a:endParaRPr lang="en-US" dirty="0"/>
          </a:p>
        </p:txBody>
      </p:sp>
      <p:sp>
        <p:nvSpPr>
          <p:cNvPr id="4" name="Title 3"/>
          <p:cNvSpPr>
            <a:spLocks noGrp="1"/>
          </p:cNvSpPr>
          <p:nvPr>
            <p:ph type="title"/>
          </p:nvPr>
        </p:nvSpPr>
        <p:spPr/>
        <p:txBody>
          <a:bodyPr/>
          <a:lstStyle/>
          <a:p>
            <a:r>
              <a:rPr lang="en-US" dirty="0"/>
              <a:t>Did I speak a word with any of the tribes of Israel, whom I commanded to shepherd my people</a:t>
            </a:r>
          </a:p>
        </p:txBody>
      </p:sp>
    </p:spTree>
    <p:extLst>
      <p:ext uri="{BB962C8B-B14F-4D97-AF65-F5344CB8AC3E}">
        <p14:creationId xmlns:p14="http://schemas.microsoft.com/office/powerpoint/2010/main" val="30718088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Cedars of Lebanon</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Saying, “Why have you not built me a house of cedar?”</a:t>
            </a:r>
          </a:p>
        </p:txBody>
      </p:sp>
      <p:pic>
        <p:nvPicPr>
          <p:cNvPr id="6146" name="Picture 2" descr="C:\Users\Kris\Documents\Bolen\02 HVHL\44 Lebanon, Syria, and Jordan\Cedars of Lebanon\Cedars of Lebanon, mat11450.jpg"/>
          <p:cNvPicPr>
            <a:picLocks noChangeAspect="1" noChangeArrowheads="1"/>
          </p:cNvPicPr>
          <p:nvPr/>
        </p:nvPicPr>
        <p:blipFill rotWithShape="1">
          <a:blip r:embed="rId3">
            <a:extLst>
              <a:ext uri="{28A0092B-C50C-407E-A947-70E740481C1C}">
                <a14:useLocalDpi xmlns:a14="http://schemas.microsoft.com/office/drawing/2010/main" val="0"/>
              </a:ext>
            </a:extLst>
          </a:blip>
          <a:srcRect t="16539" b="32708"/>
          <a:stretch/>
        </p:blipFill>
        <p:spPr bwMode="auto">
          <a:xfrm>
            <a:off x="282215" y="369332"/>
            <a:ext cx="857957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70416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Branches and cones on a Cedar of Lebanon</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Saying, “Why have you not built me a house of cedar?”</a:t>
            </a:r>
          </a:p>
        </p:txBody>
      </p:sp>
      <p:pic>
        <p:nvPicPr>
          <p:cNvPr id="7170" name="Picture 2" descr="C:\Users\Kris\Documents\Bolen\01b PLBL, PCB size\08 Lebanon\Esh-Shouf Cedar Reserve\Cedar of Lebanon cones, adr09051064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6203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Cedars of Lebanon at </a:t>
            </a:r>
            <a:r>
              <a:rPr lang="en-US" dirty="0" err="1"/>
              <a:t>Arz</a:t>
            </a:r>
            <a:r>
              <a:rPr lang="en-US" dirty="0"/>
              <a:t> </a:t>
            </a:r>
            <a:r>
              <a:rPr lang="en-US" dirty="0" err="1"/>
              <a:t>ar-Rab</a:t>
            </a:r>
            <a:r>
              <a:rPr lang="en-US" dirty="0"/>
              <a:t> cedar forest, Lebanon</a:t>
            </a:r>
          </a:p>
        </p:txBody>
      </p:sp>
      <p:sp>
        <p:nvSpPr>
          <p:cNvPr id="3" name="Text Placeholder 2"/>
          <p:cNvSpPr>
            <a:spLocks noGrp="1"/>
          </p:cNvSpPr>
          <p:nvPr>
            <p:ph type="body" sz="quarter" idx="12"/>
          </p:nvPr>
        </p:nvSpPr>
        <p:spPr/>
        <p:txBody>
          <a:bodyPr/>
          <a:lstStyle/>
          <a:p>
            <a:r>
              <a:rPr lang="en-US" dirty="0"/>
              <a:t>7:7</a:t>
            </a:r>
          </a:p>
        </p:txBody>
      </p:sp>
      <p:sp>
        <p:nvSpPr>
          <p:cNvPr id="4" name="Title 3"/>
          <p:cNvSpPr>
            <a:spLocks noGrp="1"/>
          </p:cNvSpPr>
          <p:nvPr>
            <p:ph type="title"/>
          </p:nvPr>
        </p:nvSpPr>
        <p:spPr/>
        <p:txBody>
          <a:bodyPr/>
          <a:lstStyle/>
          <a:p>
            <a:r>
              <a:rPr lang="en-US" dirty="0"/>
              <a:t>Saying, “Why have you not built me a house of cedar?”</a:t>
            </a:r>
          </a:p>
        </p:txBody>
      </p:sp>
      <p:pic>
        <p:nvPicPr>
          <p:cNvPr id="8194" name="Picture 2" descr="C:\Users\Kris\Documents\Bolen\04 0Adds 2012\08 Lebanon\Arz ar-Rab - The Cedars\Cedars of Lebanon at Arz ar-Rab cedar forest, adr1307118073.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1271"/>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3319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2 HVHL\46 Traditional Life and Customs\Work Life, Shepherds\Shepherd boy playing to his sheep, mat029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Shepherd boy playing a pipe to his sheep</a:t>
            </a:r>
          </a:p>
        </p:txBody>
      </p:sp>
      <p:sp>
        <p:nvSpPr>
          <p:cNvPr id="3" name="Text Placeholder 2"/>
          <p:cNvSpPr>
            <a:spLocks noGrp="1"/>
          </p:cNvSpPr>
          <p:nvPr>
            <p:ph type="body" sz="quarter" idx="12"/>
          </p:nvPr>
        </p:nvSpPr>
        <p:spPr/>
        <p:txBody>
          <a:bodyPr/>
          <a:lstStyle/>
          <a:p>
            <a:r>
              <a:rPr lang="is-IS" dirty="0"/>
              <a:t>7:8</a:t>
            </a:r>
            <a:endParaRPr lang="en-US" dirty="0"/>
          </a:p>
        </p:txBody>
      </p:sp>
      <p:sp>
        <p:nvSpPr>
          <p:cNvPr id="4" name="Title 3"/>
          <p:cNvSpPr>
            <a:spLocks noGrp="1"/>
          </p:cNvSpPr>
          <p:nvPr>
            <p:ph type="title"/>
          </p:nvPr>
        </p:nvSpPr>
        <p:spPr/>
        <p:txBody>
          <a:bodyPr/>
          <a:lstStyle/>
          <a:p>
            <a:r>
              <a:rPr lang="en-US" dirty="0"/>
              <a:t>I took you from the pasture, from following the sheep</a:t>
            </a:r>
          </a:p>
        </p:txBody>
      </p:sp>
    </p:spTree>
    <p:extLst>
      <p:ext uri="{BB962C8B-B14F-4D97-AF65-F5344CB8AC3E}">
        <p14:creationId xmlns:p14="http://schemas.microsoft.com/office/powerpoint/2010/main" val="651213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1b PLBL, PCB size\17 Cultural Images of the Holy Land\Shepherds\Shepherd with flock of sheep in Negev riverbed, tb010303617.jp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5900"/>
                    </a14:imgEffect>
                    <a14:imgEffect>
                      <a14:saturation sat="120000"/>
                    </a14:imgEffect>
                    <a14:imgEffect>
                      <a14:brightnessContrast bright="6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Shepherd with flock of sheep in a Negev riverbed</a:t>
            </a:r>
          </a:p>
        </p:txBody>
      </p:sp>
      <p:sp>
        <p:nvSpPr>
          <p:cNvPr id="3" name="Text Placeholder 2"/>
          <p:cNvSpPr>
            <a:spLocks noGrp="1"/>
          </p:cNvSpPr>
          <p:nvPr>
            <p:ph type="body" sz="quarter" idx="12"/>
          </p:nvPr>
        </p:nvSpPr>
        <p:spPr/>
        <p:txBody>
          <a:bodyPr/>
          <a:lstStyle/>
          <a:p>
            <a:r>
              <a:rPr lang="is-IS" dirty="0"/>
              <a:t>7:8</a:t>
            </a:r>
            <a:endParaRPr lang="en-US" dirty="0"/>
          </a:p>
        </p:txBody>
      </p:sp>
      <p:sp>
        <p:nvSpPr>
          <p:cNvPr id="4" name="Title 3"/>
          <p:cNvSpPr>
            <a:spLocks noGrp="1"/>
          </p:cNvSpPr>
          <p:nvPr>
            <p:ph type="title"/>
          </p:nvPr>
        </p:nvSpPr>
        <p:spPr/>
        <p:txBody>
          <a:bodyPr/>
          <a:lstStyle/>
          <a:p>
            <a:r>
              <a:rPr lang="en-US" dirty="0"/>
              <a:t>I took you from the pasture, from following the sheep</a:t>
            </a:r>
          </a:p>
        </p:txBody>
      </p:sp>
    </p:spTree>
    <p:extLst>
      <p:ext uri="{BB962C8B-B14F-4D97-AF65-F5344CB8AC3E}">
        <p14:creationId xmlns:p14="http://schemas.microsoft.com/office/powerpoint/2010/main" val="1433403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Area of the “Palace of David” in the City of David</a:t>
            </a:r>
          </a:p>
        </p:txBody>
      </p:sp>
      <p:sp>
        <p:nvSpPr>
          <p:cNvPr id="3" name="Text Placeholder 2"/>
          <p:cNvSpPr>
            <a:spLocks noGrp="1"/>
          </p:cNvSpPr>
          <p:nvPr>
            <p:ph type="body" sz="quarter" idx="12"/>
          </p:nvPr>
        </p:nvSpPr>
        <p:spPr/>
        <p:txBody>
          <a:bodyPr/>
          <a:lstStyle/>
          <a:p>
            <a:r>
              <a:rPr lang="en-US" dirty="0"/>
              <a:t>7:1</a:t>
            </a:r>
          </a:p>
        </p:txBody>
      </p:sp>
      <p:sp>
        <p:nvSpPr>
          <p:cNvPr id="4" name="Title 3"/>
          <p:cNvSpPr>
            <a:spLocks noGrp="1"/>
          </p:cNvSpPr>
          <p:nvPr>
            <p:ph type="title"/>
          </p:nvPr>
        </p:nvSpPr>
        <p:spPr/>
        <p:txBody>
          <a:bodyPr/>
          <a:lstStyle/>
          <a:p>
            <a:r>
              <a:rPr lang="en-US" dirty="0"/>
              <a:t>When the king lived in his house</a:t>
            </a:r>
          </a:p>
        </p:txBody>
      </p:sp>
      <p:pic>
        <p:nvPicPr>
          <p:cNvPr id="7" name="Picture 6" descr="City of David, Palace of David excavation area, tb102306085.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8247"/>
            <a:ext cx="9144000" cy="6121506"/>
          </a:xfrm>
          <a:prstGeom prst="rect">
            <a:avLst/>
          </a:prstGeom>
        </p:spPr>
      </p:pic>
    </p:spTree>
    <p:extLst>
      <p:ext uri="{BB962C8B-B14F-4D97-AF65-F5344CB8AC3E}">
        <p14:creationId xmlns:p14="http://schemas.microsoft.com/office/powerpoint/2010/main" val="31879966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1b PLBL, PCB size\17 Cultural Images of the Holy Land\Shepherds\Shepherd girl on donkey with sheep near Mizpe Dani, tb03140531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1749"/>
          <a:stretch/>
        </p:blipFill>
        <p:spPr bwMode="auto">
          <a:xfrm>
            <a:off x="0" y="369332"/>
            <a:ext cx="9144000" cy="618839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Shepherd girl on a donkey with sheep near </a:t>
            </a:r>
            <a:r>
              <a:rPr lang="en-US" dirty="0" err="1"/>
              <a:t>Mizpe</a:t>
            </a:r>
            <a:r>
              <a:rPr lang="en-US" dirty="0"/>
              <a:t> Dani</a:t>
            </a:r>
          </a:p>
        </p:txBody>
      </p:sp>
      <p:sp>
        <p:nvSpPr>
          <p:cNvPr id="3" name="Text Placeholder 2"/>
          <p:cNvSpPr>
            <a:spLocks noGrp="1"/>
          </p:cNvSpPr>
          <p:nvPr>
            <p:ph type="body" sz="quarter" idx="12"/>
          </p:nvPr>
        </p:nvSpPr>
        <p:spPr/>
        <p:txBody>
          <a:bodyPr/>
          <a:lstStyle/>
          <a:p>
            <a:r>
              <a:rPr lang="is-IS" dirty="0"/>
              <a:t>7:8</a:t>
            </a:r>
            <a:endParaRPr lang="en-US" dirty="0"/>
          </a:p>
        </p:txBody>
      </p:sp>
      <p:sp>
        <p:nvSpPr>
          <p:cNvPr id="4" name="Title 3"/>
          <p:cNvSpPr>
            <a:spLocks noGrp="1"/>
          </p:cNvSpPr>
          <p:nvPr>
            <p:ph type="title"/>
          </p:nvPr>
        </p:nvSpPr>
        <p:spPr/>
        <p:txBody>
          <a:bodyPr/>
          <a:lstStyle/>
          <a:p>
            <a:r>
              <a:rPr lang="en-US" dirty="0"/>
              <a:t>I took you from the pasture, from following the sheep</a:t>
            </a:r>
          </a:p>
        </p:txBody>
      </p:sp>
    </p:spTree>
    <p:extLst>
      <p:ext uri="{BB962C8B-B14F-4D97-AF65-F5344CB8AC3E}">
        <p14:creationId xmlns:p14="http://schemas.microsoft.com/office/powerpoint/2010/main" val="3672478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PCB size\Israel Museum-pcb\Iron Age\Abel Beth Maacah, faience statue head of ruler, king  9th c BC, adr18061993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705" y="0"/>
            <a:ext cx="73505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Faience statue head of ruler with a crown, from Abel Beth </a:t>
            </a:r>
            <a:r>
              <a:rPr lang="en-US" dirty="0" err="1"/>
              <a:t>Maacah</a:t>
            </a:r>
            <a:r>
              <a:rPr lang="en-US" dirty="0"/>
              <a:t>, 9th century BC</a:t>
            </a:r>
          </a:p>
        </p:txBody>
      </p:sp>
      <p:sp>
        <p:nvSpPr>
          <p:cNvPr id="3" name="Text Placeholder 2"/>
          <p:cNvSpPr>
            <a:spLocks noGrp="1"/>
          </p:cNvSpPr>
          <p:nvPr>
            <p:ph type="body" sz="quarter" idx="12"/>
          </p:nvPr>
        </p:nvSpPr>
        <p:spPr/>
        <p:txBody>
          <a:bodyPr/>
          <a:lstStyle/>
          <a:p>
            <a:r>
              <a:rPr lang="is-IS" dirty="0"/>
              <a:t>7:8</a:t>
            </a:r>
            <a:endParaRPr lang="en-US" dirty="0"/>
          </a:p>
        </p:txBody>
      </p:sp>
      <p:sp>
        <p:nvSpPr>
          <p:cNvPr id="4" name="Title 3"/>
          <p:cNvSpPr>
            <a:spLocks noGrp="1"/>
          </p:cNvSpPr>
          <p:nvPr>
            <p:ph type="title"/>
          </p:nvPr>
        </p:nvSpPr>
        <p:spPr/>
        <p:txBody>
          <a:bodyPr/>
          <a:lstStyle/>
          <a:p>
            <a:r>
              <a:rPr lang="en-US" dirty="0"/>
              <a:t>To be a prince over my people, over Israel</a:t>
            </a:r>
          </a:p>
        </p:txBody>
      </p:sp>
    </p:spTree>
    <p:extLst>
      <p:ext uri="{BB962C8B-B14F-4D97-AF65-F5344CB8AC3E}">
        <p14:creationId xmlns:p14="http://schemas.microsoft.com/office/powerpoint/2010/main" val="22883495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ris\Documents\Bolen\03 Museums 2014\Israel Museums\Israel Museum\Iron Age Inscriptions\ALWT WLT, non-Semitic names on potsherd from Gath, similar to Goliath, 10th c BC, tb032014446.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5556" r="555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Non-Semitic names similar to Goliath on a potsherd from Gath, 10th century BC</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have been with you wherever you went and have cut off all your enemies from before you</a:t>
            </a:r>
          </a:p>
        </p:txBody>
      </p:sp>
    </p:spTree>
    <p:extLst>
      <p:ext uri="{BB962C8B-B14F-4D97-AF65-F5344CB8AC3E}">
        <p14:creationId xmlns:p14="http://schemas.microsoft.com/office/powerpoint/2010/main" val="34688931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ece of bread&#10;&#10;Description automatically generated">
            <a:extLst>
              <a:ext uri="{FF2B5EF4-FFF2-40B4-BE49-F238E27FC236}">
                <a16:creationId xmlns:a16="http://schemas.microsoft.com/office/drawing/2014/main" id="{83CFDE12-FEA3-40BE-9A4D-D22CF338B4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Non-Semitic names similar to Goliath on a potsherd from Gath, 10th century BC</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have been with you wherever you went and have cut off all your enemies from before you</a:t>
            </a:r>
          </a:p>
        </p:txBody>
      </p:sp>
    </p:spTree>
    <p:extLst>
      <p:ext uri="{BB962C8B-B14F-4D97-AF65-F5344CB8AC3E}">
        <p14:creationId xmlns:p14="http://schemas.microsoft.com/office/powerpoint/2010/main" val="1944498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Excavations at Tell Masos in the Negev</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have been with you wherever you went and have cut off all your enemies from before you</a:t>
            </a:r>
          </a:p>
        </p:txBody>
      </p:sp>
      <p:pic>
        <p:nvPicPr>
          <p:cNvPr id="6" name="Picture 5" descr="Tell Masos excavations, tb122304319.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Tree>
    <p:extLst>
      <p:ext uri="{BB962C8B-B14F-4D97-AF65-F5344CB8AC3E}">
        <p14:creationId xmlns:p14="http://schemas.microsoft.com/office/powerpoint/2010/main" val="22090266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stone building&#10;&#10;Description automatically generated">
            <a:extLst>
              <a:ext uri="{FF2B5EF4-FFF2-40B4-BE49-F238E27FC236}">
                <a16:creationId xmlns:a16="http://schemas.microsoft.com/office/drawing/2014/main" id="{121C0772-A295-4A93-827F-A9E409609E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6032"/>
            <a:ext cx="9144000" cy="6345936"/>
          </a:xfrm>
          <a:prstGeom prst="rect">
            <a:avLst/>
          </a:prstGeom>
        </p:spPr>
      </p:pic>
      <p:sp>
        <p:nvSpPr>
          <p:cNvPr id="8" name="Text Placeholder 7"/>
          <p:cNvSpPr>
            <a:spLocks noGrp="1"/>
          </p:cNvSpPr>
          <p:nvPr>
            <p:ph type="body" sz="quarter" idx="10"/>
          </p:nvPr>
        </p:nvSpPr>
        <p:spPr/>
        <p:txBody>
          <a:bodyPr/>
          <a:lstStyle/>
          <a:p>
            <a:r>
              <a:rPr lang="en-US" dirty="0"/>
              <a:t>Assyrian soldiers shown pursuing Arabs, from Ashurbanipal’s north palace in Nineveh, 640 BC</a:t>
            </a:r>
          </a:p>
        </p:txBody>
      </p:sp>
      <p:sp>
        <p:nvSpPr>
          <p:cNvPr id="9" name="Text Placeholder 8"/>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have been with you wherever you went and have cut off all your enemies from before you</a:t>
            </a:r>
          </a:p>
        </p:txBody>
      </p:sp>
    </p:spTree>
    <p:extLst>
      <p:ext uri="{BB962C8B-B14F-4D97-AF65-F5344CB8AC3E}">
        <p14:creationId xmlns:p14="http://schemas.microsoft.com/office/powerpoint/2010/main" val="1390766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4046A94-F3DB-4D87-8DE1-FF254254BD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1732"/>
            <a:ext cx="9144000" cy="6574536"/>
          </a:xfrm>
          <a:prstGeom prst="rect">
            <a:avLst/>
          </a:prstGeom>
        </p:spPr>
      </p:pic>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1899" y="3271839"/>
            <a:ext cx="476873" cy="586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Red-figured krater depicting the suicide of Ajax, from Etruria, circa 400–350 BC</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have been with you wherever you went and have cut off all your enemies from before you</a:t>
            </a:r>
          </a:p>
        </p:txBody>
      </p:sp>
    </p:spTree>
    <p:extLst>
      <p:ext uri="{BB962C8B-B14F-4D97-AF65-F5344CB8AC3E}">
        <p14:creationId xmlns:p14="http://schemas.microsoft.com/office/powerpoint/2010/main" val="29528934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Temple Mount and City of David aerial from east, tb q010703"/>
          <p:cNvPicPr preferRelativeResize="0">
            <a:picLocks noChangeAspect="1" noChangeArrowheads="1"/>
          </p:cNvPicPr>
          <p:nvPr>
            <p:custDataLst>
              <p:tags r:id="rId1"/>
            </p:custDataLst>
          </p:nvPr>
        </p:nvPicPr>
        <p:blipFill>
          <a:blip r:embed="rId4"/>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Temple Mount and the City of David (aerial view from the east)</a:t>
            </a:r>
          </a:p>
        </p:txBody>
      </p:sp>
      <p:sp>
        <p:nvSpPr>
          <p:cNvPr id="3" name="Text Placeholder 2"/>
          <p:cNvSpPr>
            <a:spLocks noGrp="1"/>
          </p:cNvSpPr>
          <p:nvPr>
            <p:ph type="body" sz="quarter" idx="12"/>
          </p:nvPr>
        </p:nvSpPr>
        <p:spPr/>
        <p:txBody>
          <a:bodyPr/>
          <a:lstStyle/>
          <a:p>
            <a:r>
              <a:rPr lang="fi-FI" dirty="0"/>
              <a:t>7:9</a:t>
            </a:r>
            <a:endParaRPr lang="en-US" dirty="0"/>
          </a:p>
        </p:txBody>
      </p:sp>
      <p:sp>
        <p:nvSpPr>
          <p:cNvPr id="4" name="Title 3"/>
          <p:cNvSpPr>
            <a:spLocks noGrp="1"/>
          </p:cNvSpPr>
          <p:nvPr>
            <p:ph type="title"/>
          </p:nvPr>
        </p:nvSpPr>
        <p:spPr/>
        <p:txBody>
          <a:bodyPr/>
          <a:lstStyle/>
          <a:p>
            <a:r>
              <a:rPr lang="en-US" dirty="0"/>
              <a:t>I have been with you wherever you went and have cut off all your enemies from before you</a:t>
            </a:r>
          </a:p>
        </p:txBody>
      </p:sp>
    </p:spTree>
    <p:extLst>
      <p:ext uri="{BB962C8B-B14F-4D97-AF65-F5344CB8AC3E}">
        <p14:creationId xmlns:p14="http://schemas.microsoft.com/office/powerpoint/2010/main" val="6693042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Temple Mount and City of David aerial from east, tb q010703"/>
          <p:cNvPicPr preferRelativeResize="0">
            <a:picLocks noChangeAspect="1" noChangeArrowheads="1"/>
          </p:cNvPicPr>
          <p:nvPr>
            <p:custDataLst>
              <p:tags r:id="rId1"/>
            </p:custDataLst>
          </p:nvPr>
        </p:nvPicPr>
        <p:blipFill>
          <a:blip r:embed="rId4"/>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Temple Mount and the City of David (aerial view from the east)</a:t>
            </a:r>
          </a:p>
        </p:txBody>
      </p:sp>
      <p:sp>
        <p:nvSpPr>
          <p:cNvPr id="3" name="Text Placeholder 2"/>
          <p:cNvSpPr>
            <a:spLocks noGrp="1"/>
          </p:cNvSpPr>
          <p:nvPr>
            <p:ph type="body" sz="quarter" idx="12"/>
          </p:nvPr>
        </p:nvSpPr>
        <p:spPr/>
        <p:txBody>
          <a:bodyPr/>
          <a:lstStyle/>
          <a:p>
            <a:r>
              <a:rPr lang="fi-FI" dirty="0"/>
              <a:t>7:9</a:t>
            </a:r>
            <a:endParaRPr lang="en-US" dirty="0"/>
          </a:p>
        </p:txBody>
      </p:sp>
      <p:sp>
        <p:nvSpPr>
          <p:cNvPr id="4" name="Title 3"/>
          <p:cNvSpPr>
            <a:spLocks noGrp="1"/>
          </p:cNvSpPr>
          <p:nvPr>
            <p:ph type="title"/>
          </p:nvPr>
        </p:nvSpPr>
        <p:spPr/>
        <p:txBody>
          <a:bodyPr/>
          <a:lstStyle/>
          <a:p>
            <a:r>
              <a:rPr lang="en-US" dirty="0"/>
              <a:t>I have been with you wherever you went and have cut off all your enemies from before you</a:t>
            </a:r>
          </a:p>
        </p:txBody>
      </p:sp>
      <p:sp>
        <p:nvSpPr>
          <p:cNvPr id="7" name="Text Box 6"/>
          <p:cNvSpPr txBox="1">
            <a:spLocks noChangeArrowheads="1"/>
          </p:cNvSpPr>
          <p:nvPr/>
        </p:nvSpPr>
        <p:spPr bwMode="auto">
          <a:xfrm>
            <a:off x="2199766" y="3929683"/>
            <a:ext cx="764954"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Jebus</a:t>
            </a:r>
          </a:p>
        </p:txBody>
      </p:sp>
      <p:sp>
        <p:nvSpPr>
          <p:cNvPr id="8" name="Text Box 6"/>
          <p:cNvSpPr txBox="1">
            <a:spLocks noChangeArrowheads="1"/>
          </p:cNvSpPr>
          <p:nvPr/>
        </p:nvSpPr>
        <p:spPr bwMode="auto">
          <a:xfrm>
            <a:off x="1448379" y="2463800"/>
            <a:ext cx="1472829"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Western Hill</a:t>
            </a:r>
          </a:p>
        </p:txBody>
      </p:sp>
      <p:sp>
        <p:nvSpPr>
          <p:cNvPr id="9" name="Text Box 6"/>
          <p:cNvSpPr txBox="1">
            <a:spLocks noChangeArrowheads="1"/>
          </p:cNvSpPr>
          <p:nvPr/>
        </p:nvSpPr>
        <p:spPr bwMode="auto">
          <a:xfrm>
            <a:off x="5518093" y="5660088"/>
            <a:ext cx="1851725"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Mount of Olives</a:t>
            </a:r>
          </a:p>
        </p:txBody>
      </p:sp>
      <p:sp>
        <p:nvSpPr>
          <p:cNvPr id="10" name="Text Box 6"/>
          <p:cNvSpPr txBox="1">
            <a:spLocks noChangeArrowheads="1"/>
          </p:cNvSpPr>
          <p:nvPr/>
        </p:nvSpPr>
        <p:spPr bwMode="auto">
          <a:xfrm>
            <a:off x="6279364" y="3485125"/>
            <a:ext cx="1708033"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Temple Mount</a:t>
            </a:r>
          </a:p>
        </p:txBody>
      </p:sp>
      <p:sp>
        <p:nvSpPr>
          <p:cNvPr id="11" name="Text Box 6"/>
          <p:cNvSpPr txBox="1">
            <a:spLocks noChangeArrowheads="1"/>
          </p:cNvSpPr>
          <p:nvPr/>
        </p:nvSpPr>
        <p:spPr bwMode="auto">
          <a:xfrm>
            <a:off x="6065725" y="2263745"/>
            <a:ext cx="1903086"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Modern Old City</a:t>
            </a:r>
          </a:p>
        </p:txBody>
      </p:sp>
      <p:sp>
        <p:nvSpPr>
          <p:cNvPr id="12" name="Freeform 11"/>
          <p:cNvSpPr/>
          <p:nvPr/>
        </p:nvSpPr>
        <p:spPr>
          <a:xfrm>
            <a:off x="1335307" y="3790457"/>
            <a:ext cx="2669002" cy="678755"/>
          </a:xfrm>
          <a:custGeom>
            <a:avLst/>
            <a:gdLst>
              <a:gd name="connsiteX0" fmla="*/ 2324100 w 2324100"/>
              <a:gd name="connsiteY0" fmla="*/ 0 h 552450"/>
              <a:gd name="connsiteX1" fmla="*/ 1162050 w 2324100"/>
              <a:gd name="connsiteY1" fmla="*/ 114300 h 552450"/>
              <a:gd name="connsiteX2" fmla="*/ 0 w 2324100"/>
              <a:gd name="connsiteY2" fmla="*/ 504825 h 552450"/>
              <a:gd name="connsiteX3" fmla="*/ 971550 w 2324100"/>
              <a:gd name="connsiteY3" fmla="*/ 552450 h 552450"/>
              <a:gd name="connsiteX4" fmla="*/ 2038350 w 2324100"/>
              <a:gd name="connsiteY4" fmla="*/ 533400 h 552450"/>
              <a:gd name="connsiteX5" fmla="*/ 2324100 w 2324100"/>
              <a:gd name="connsiteY5" fmla="*/ 0 h 552450"/>
              <a:gd name="connsiteX0" fmla="*/ 2325199 w 2325199"/>
              <a:gd name="connsiteY0" fmla="*/ 0 h 554700"/>
              <a:gd name="connsiteX1" fmla="*/ 1163149 w 2325199"/>
              <a:gd name="connsiteY1" fmla="*/ 114300 h 554700"/>
              <a:gd name="connsiteX2" fmla="*/ 1099 w 2325199"/>
              <a:gd name="connsiteY2" fmla="*/ 504825 h 554700"/>
              <a:gd name="connsiteX3" fmla="*/ 972649 w 2325199"/>
              <a:gd name="connsiteY3" fmla="*/ 552450 h 554700"/>
              <a:gd name="connsiteX4" fmla="*/ 2039449 w 2325199"/>
              <a:gd name="connsiteY4" fmla="*/ 533400 h 554700"/>
              <a:gd name="connsiteX5" fmla="*/ 2325199 w 2325199"/>
              <a:gd name="connsiteY5" fmla="*/ 0 h 554700"/>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039449 w 2325199"/>
              <a:gd name="connsiteY4" fmla="*/ 556913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3 w 2325193"/>
              <a:gd name="connsiteY0" fmla="*/ 23513 h 604774"/>
              <a:gd name="connsiteX1" fmla="*/ 1163143 w 2325193"/>
              <a:gd name="connsiteY1" fmla="*/ 137813 h 604774"/>
              <a:gd name="connsiteX2" fmla="*/ 1093 w 2325193"/>
              <a:gd name="connsiteY2" fmla="*/ 528338 h 604774"/>
              <a:gd name="connsiteX3" fmla="*/ 972643 w 2325193"/>
              <a:gd name="connsiteY3" fmla="*/ 575963 h 604774"/>
              <a:gd name="connsiteX4" fmla="*/ 2172793 w 2325193"/>
              <a:gd name="connsiteY4" fmla="*/ 375938 h 604774"/>
              <a:gd name="connsiteX5" fmla="*/ 2325193 w 2325193"/>
              <a:gd name="connsiteY5" fmla="*/ 23513 h 604774"/>
              <a:gd name="connsiteX0" fmla="*/ 2325197 w 2325197"/>
              <a:gd name="connsiteY0" fmla="*/ 23513 h 592553"/>
              <a:gd name="connsiteX1" fmla="*/ 1163147 w 2325197"/>
              <a:gd name="connsiteY1" fmla="*/ 137813 h 592553"/>
              <a:gd name="connsiteX2" fmla="*/ 1097 w 2325197"/>
              <a:gd name="connsiteY2" fmla="*/ 528338 h 592553"/>
              <a:gd name="connsiteX3" fmla="*/ 972647 w 2325197"/>
              <a:gd name="connsiteY3" fmla="*/ 575963 h 592553"/>
              <a:gd name="connsiteX4" fmla="*/ 2172797 w 2325197"/>
              <a:gd name="connsiteY4" fmla="*/ 375938 h 592553"/>
              <a:gd name="connsiteX5" fmla="*/ 2325197 w 2325197"/>
              <a:gd name="connsiteY5" fmla="*/ 23513 h 592553"/>
              <a:gd name="connsiteX0" fmla="*/ 2326070 w 2326070"/>
              <a:gd name="connsiteY0" fmla="*/ 23513 h 686003"/>
              <a:gd name="connsiteX1" fmla="*/ 1164020 w 2326070"/>
              <a:gd name="connsiteY1" fmla="*/ 137813 h 686003"/>
              <a:gd name="connsiteX2" fmla="*/ 1970 w 2326070"/>
              <a:gd name="connsiteY2" fmla="*/ 528338 h 686003"/>
              <a:gd name="connsiteX3" fmla="*/ 916370 w 2326070"/>
              <a:gd name="connsiteY3" fmla="*/ 680738 h 686003"/>
              <a:gd name="connsiteX4" fmla="*/ 2173670 w 2326070"/>
              <a:gd name="connsiteY4" fmla="*/ 375938 h 686003"/>
              <a:gd name="connsiteX5" fmla="*/ 2326070 w 2326070"/>
              <a:gd name="connsiteY5" fmla="*/ 23513 h 686003"/>
              <a:gd name="connsiteX0" fmla="*/ 2326554 w 2326554"/>
              <a:gd name="connsiteY0" fmla="*/ 23513 h 685898"/>
              <a:gd name="connsiteX1" fmla="*/ 1164504 w 2326554"/>
              <a:gd name="connsiteY1" fmla="*/ 137813 h 685898"/>
              <a:gd name="connsiteX2" fmla="*/ 2454 w 2326554"/>
              <a:gd name="connsiteY2" fmla="*/ 528338 h 685898"/>
              <a:gd name="connsiteX3" fmla="*/ 916854 w 2326554"/>
              <a:gd name="connsiteY3" fmla="*/ 680738 h 685898"/>
              <a:gd name="connsiteX4" fmla="*/ 2174154 w 2326554"/>
              <a:gd name="connsiteY4" fmla="*/ 375938 h 685898"/>
              <a:gd name="connsiteX5" fmla="*/ 2326554 w 2326554"/>
              <a:gd name="connsiteY5" fmla="*/ 23513 h 685898"/>
              <a:gd name="connsiteX0" fmla="*/ 2331494 w 2331494"/>
              <a:gd name="connsiteY0" fmla="*/ 23513 h 700911"/>
              <a:gd name="connsiteX1" fmla="*/ 1169444 w 2331494"/>
              <a:gd name="connsiteY1" fmla="*/ 137813 h 700911"/>
              <a:gd name="connsiteX2" fmla="*/ 7394 w 2331494"/>
              <a:gd name="connsiteY2" fmla="*/ 528338 h 700911"/>
              <a:gd name="connsiteX3" fmla="*/ 921794 w 2331494"/>
              <a:gd name="connsiteY3" fmla="*/ 680738 h 700911"/>
              <a:gd name="connsiteX4" fmla="*/ 2179094 w 2331494"/>
              <a:gd name="connsiteY4" fmla="*/ 375938 h 700911"/>
              <a:gd name="connsiteX5" fmla="*/ 2331494 w 2331494"/>
              <a:gd name="connsiteY5" fmla="*/ 23513 h 700911"/>
              <a:gd name="connsiteX0" fmla="*/ 2150519 w 2179094"/>
              <a:gd name="connsiteY0" fmla="*/ 26018 h 684366"/>
              <a:gd name="connsiteX1" fmla="*/ 1169444 w 2179094"/>
              <a:gd name="connsiteY1" fmla="*/ 121268 h 684366"/>
              <a:gd name="connsiteX2" fmla="*/ 7394 w 2179094"/>
              <a:gd name="connsiteY2" fmla="*/ 511793 h 684366"/>
              <a:gd name="connsiteX3" fmla="*/ 921794 w 2179094"/>
              <a:gd name="connsiteY3" fmla="*/ 664193 h 684366"/>
              <a:gd name="connsiteX4" fmla="*/ 2179094 w 2179094"/>
              <a:gd name="connsiteY4" fmla="*/ 359393 h 684366"/>
              <a:gd name="connsiteX5" fmla="*/ 2150519 w 2179094"/>
              <a:gd name="connsiteY5" fmla="*/ 26018 h 684366"/>
              <a:gd name="connsiteX0" fmla="*/ 2150842 w 2227042"/>
              <a:gd name="connsiteY0" fmla="*/ 26018 h 685230"/>
              <a:gd name="connsiteX1" fmla="*/ 1169767 w 2227042"/>
              <a:gd name="connsiteY1" fmla="*/ 121268 h 685230"/>
              <a:gd name="connsiteX2" fmla="*/ 7717 w 2227042"/>
              <a:gd name="connsiteY2" fmla="*/ 511793 h 685230"/>
              <a:gd name="connsiteX3" fmla="*/ 922117 w 2227042"/>
              <a:gd name="connsiteY3" fmla="*/ 664193 h 685230"/>
              <a:gd name="connsiteX4" fmla="*/ 2227042 w 2227042"/>
              <a:gd name="connsiteY4" fmla="*/ 330818 h 685230"/>
              <a:gd name="connsiteX5" fmla="*/ 2150842 w 2227042"/>
              <a:gd name="connsiteY5" fmla="*/ 26018 h 685230"/>
              <a:gd name="connsiteX0" fmla="*/ 21508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150842 w 2592802"/>
              <a:gd name="connsiteY5" fmla="*/ 26018 h 685230"/>
              <a:gd name="connsiteX0" fmla="*/ 24937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493742 w 2592802"/>
              <a:gd name="connsiteY5" fmla="*/ 26018 h 685230"/>
              <a:gd name="connsiteX0" fmla="*/ 2493742 w 2669002"/>
              <a:gd name="connsiteY0" fmla="*/ 26018 h 685230"/>
              <a:gd name="connsiteX1" fmla="*/ 1169767 w 2669002"/>
              <a:gd name="connsiteY1" fmla="*/ 121268 h 685230"/>
              <a:gd name="connsiteX2" fmla="*/ 7717 w 2669002"/>
              <a:gd name="connsiteY2" fmla="*/ 511793 h 685230"/>
              <a:gd name="connsiteX3" fmla="*/ 922117 w 2669002"/>
              <a:gd name="connsiteY3" fmla="*/ 664193 h 685230"/>
              <a:gd name="connsiteX4" fmla="*/ 2669002 w 2669002"/>
              <a:gd name="connsiteY4" fmla="*/ 269858 h 685230"/>
              <a:gd name="connsiteX5" fmla="*/ 2493742 w 2669002"/>
              <a:gd name="connsiteY5" fmla="*/ 26018 h 685230"/>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9002" h="678755">
                <a:moveTo>
                  <a:pt x="2554702" y="27163"/>
                </a:moveTo>
                <a:cubicBezTo>
                  <a:pt x="2408652" y="-42687"/>
                  <a:pt x="1594264" y="35101"/>
                  <a:pt x="1169767" y="114793"/>
                </a:cubicBezTo>
                <a:cubicBezTo>
                  <a:pt x="745270" y="194485"/>
                  <a:pt x="93479" y="290293"/>
                  <a:pt x="7717" y="505318"/>
                </a:cubicBezTo>
                <a:cubicBezTo>
                  <a:pt x="-76761" y="717124"/>
                  <a:pt x="552230" y="687880"/>
                  <a:pt x="922117" y="657718"/>
                </a:cubicBezTo>
                <a:cubicBezTo>
                  <a:pt x="1292004" y="627556"/>
                  <a:pt x="2341342" y="469123"/>
                  <a:pt x="2669002" y="263383"/>
                </a:cubicBezTo>
                <a:cubicBezTo>
                  <a:pt x="2643602" y="161783"/>
                  <a:pt x="2580102" y="128763"/>
                  <a:pt x="2554702" y="27163"/>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057997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Horizontal tunnel in Warren's Shaft</a:t>
            </a:r>
          </a:p>
        </p:txBody>
      </p:sp>
      <p:sp>
        <p:nvSpPr>
          <p:cNvPr id="3" name="Text Placeholder 2"/>
          <p:cNvSpPr>
            <a:spLocks noGrp="1"/>
          </p:cNvSpPr>
          <p:nvPr>
            <p:ph type="body" sz="quarter" idx="12"/>
          </p:nvPr>
        </p:nvSpPr>
        <p:spPr/>
        <p:txBody>
          <a:bodyPr/>
          <a:lstStyle/>
          <a:p>
            <a:r>
              <a:rPr lang="fi-FI" dirty="0"/>
              <a:t>7:9</a:t>
            </a:r>
            <a:endParaRPr lang="en-US" dirty="0"/>
          </a:p>
        </p:txBody>
      </p:sp>
      <p:sp>
        <p:nvSpPr>
          <p:cNvPr id="4" name="Title 3"/>
          <p:cNvSpPr>
            <a:spLocks noGrp="1"/>
          </p:cNvSpPr>
          <p:nvPr>
            <p:ph type="title"/>
          </p:nvPr>
        </p:nvSpPr>
        <p:spPr/>
        <p:txBody>
          <a:bodyPr/>
          <a:lstStyle/>
          <a:p>
            <a:r>
              <a:rPr lang="en-US" dirty="0"/>
              <a:t>I have been with you wherever you went and have cut off all your enemies from before you</a:t>
            </a:r>
          </a:p>
        </p:txBody>
      </p:sp>
      <p:pic>
        <p:nvPicPr>
          <p:cNvPr id="6" name="Picture 5" descr="Warren's Shaft tunnel, tb1107056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284686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Excavations at the “Palace of David,” with Eilat Mazar</a:t>
            </a:r>
          </a:p>
        </p:txBody>
      </p:sp>
      <p:sp>
        <p:nvSpPr>
          <p:cNvPr id="3" name="Text Placeholder 2"/>
          <p:cNvSpPr>
            <a:spLocks noGrp="1"/>
          </p:cNvSpPr>
          <p:nvPr>
            <p:ph type="body" sz="quarter" idx="12"/>
          </p:nvPr>
        </p:nvSpPr>
        <p:spPr/>
        <p:txBody>
          <a:bodyPr/>
          <a:lstStyle/>
          <a:p>
            <a:r>
              <a:rPr lang="en-US" dirty="0"/>
              <a:t>7:1</a:t>
            </a:r>
          </a:p>
        </p:txBody>
      </p:sp>
      <p:sp>
        <p:nvSpPr>
          <p:cNvPr id="4" name="Title 3"/>
          <p:cNvSpPr>
            <a:spLocks noGrp="1"/>
          </p:cNvSpPr>
          <p:nvPr>
            <p:ph type="title"/>
          </p:nvPr>
        </p:nvSpPr>
        <p:spPr/>
        <p:txBody>
          <a:bodyPr/>
          <a:lstStyle/>
          <a:p>
            <a:r>
              <a:rPr lang="en-US" dirty="0"/>
              <a:t>When the king lived in his house</a:t>
            </a:r>
          </a:p>
        </p:txBody>
      </p:sp>
      <p:pic>
        <p:nvPicPr>
          <p:cNvPr id="5" name="Picture 4" descr="City of David, Palace of David excavations with Eilat Mazar, tb10230609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7716660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stone building&#10;&#10;Description automatically generated">
            <a:extLst>
              <a:ext uri="{FF2B5EF4-FFF2-40B4-BE49-F238E27FC236}">
                <a16:creationId xmlns:a16="http://schemas.microsoft.com/office/drawing/2014/main" id="{0AB94237-7FDB-4415-91B5-A3B0232859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Philistine captives at an Egyptian victory celebration, from Medinet Habu, 12th century BC</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have been with you wherever you went and have cut off all your enemies from before you</a:t>
            </a:r>
          </a:p>
        </p:txBody>
      </p:sp>
    </p:spTree>
    <p:extLst>
      <p:ext uri="{BB962C8B-B14F-4D97-AF65-F5344CB8AC3E}">
        <p14:creationId xmlns:p14="http://schemas.microsoft.com/office/powerpoint/2010/main" val="8340348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“City of David” sign in Jerusalem</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will make your name great, like the names of the great men that are on the earth</a:t>
            </a:r>
          </a:p>
        </p:txBody>
      </p:sp>
      <p:pic>
        <p:nvPicPr>
          <p:cNvPr id="5" name="Picture 4" descr="City of David sign, tb05190812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43741580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“Museum of King David” sign in Jerusalem</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will make your name great, like the names of the great men that are on the earth</a:t>
            </a:r>
          </a:p>
        </p:txBody>
      </p:sp>
      <p:pic>
        <p:nvPicPr>
          <p:cNvPr id="6" name="Picture 5" descr="Museum of King David sign in Jerusalem, tb09130629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42732843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PCB size\Mark IBEX 2019-pcb\Israel Museum\Tel Dan Inscription, earliest known mention of David, 9th c BC, mjb1904166302.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Tel Dan Stele, Aramaic inscription with the earliest known mention of David, 9th century BC</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will make your name great, like the names of the great men that are on the earth</a:t>
            </a:r>
          </a:p>
        </p:txBody>
      </p:sp>
    </p:spTree>
    <p:extLst>
      <p:ext uri="{BB962C8B-B14F-4D97-AF65-F5344CB8AC3E}">
        <p14:creationId xmlns:p14="http://schemas.microsoft.com/office/powerpoint/2010/main" val="6097805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PCB size\Mark IBEX 2019-pcb\Israel Museum\Tel Dan Inscription, earliest known mention of David, 9th c BC, close up, mjb190416629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Tel Dan Stele, Aramaic inscription with the earliest known mention of David, 9th century BC</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will make your name great, like the names of the great men that are on the earth</a:t>
            </a:r>
          </a:p>
        </p:txBody>
      </p:sp>
      <p:sp>
        <p:nvSpPr>
          <p:cNvPr id="5" name="Rectangle 4"/>
          <p:cNvSpPr/>
          <p:nvPr/>
        </p:nvSpPr>
        <p:spPr>
          <a:xfrm>
            <a:off x="3238500" y="2686050"/>
            <a:ext cx="2190750" cy="742950"/>
          </a:xfrm>
          <a:prstGeom prst="rect">
            <a:avLst/>
          </a:prstGeom>
          <a:no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9635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Kris\Documents\Bolen\PCB size\Louvre-pcb\Levant\Mesha Stela celebrating victory over dynasty of Omri king of Israel, basalt, from Diban, ca 810 BC, tb0927194247.jpg"/>
          <p:cNvPicPr>
            <a:picLocks noChangeAspect="1" noChangeArrowheads="1"/>
          </p:cNvPicPr>
          <p:nvPr/>
        </p:nvPicPr>
        <p:blipFill rotWithShape="1">
          <a:blip r:embed="rId3">
            <a:extLst>
              <a:ext uri="{28A0092B-C50C-407E-A947-70E740481C1C}">
                <a14:useLocalDpi xmlns:a14="http://schemas.microsoft.com/office/drawing/2010/main" val="0"/>
              </a:ext>
            </a:extLst>
          </a:blip>
          <a:srcRect b="833"/>
          <a:stretch/>
        </p:blipFill>
        <p:spPr bwMode="auto">
          <a:xfrm>
            <a:off x="2456260" y="57150"/>
            <a:ext cx="4231481" cy="68008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Mesha Stele, also called the Moabite Stone, from </a:t>
            </a:r>
            <a:r>
              <a:rPr lang="en-US" dirty="0" err="1"/>
              <a:t>Diban</a:t>
            </a:r>
            <a:r>
              <a:rPr lang="en-US" dirty="0"/>
              <a:t>, circa 820 BC</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will make your name great, like the names of the great men that are on the earth</a:t>
            </a:r>
          </a:p>
        </p:txBody>
      </p:sp>
    </p:spTree>
    <p:extLst>
      <p:ext uri="{BB962C8B-B14F-4D97-AF65-F5344CB8AC3E}">
        <p14:creationId xmlns:p14="http://schemas.microsoft.com/office/powerpoint/2010/main" val="25753674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271588" y="0"/>
            <a:ext cx="6600825" cy="6858000"/>
            <a:chOff x="1028700" y="0"/>
            <a:chExt cx="6600825" cy="6858000"/>
          </a:xfrm>
        </p:grpSpPr>
        <p:pic>
          <p:nvPicPr>
            <p:cNvPr id="12290" name="Picture 2" descr="C:\Users\Kris\Documents\Bolen\03 Museums 2014\France Museums\Louvre Museum\Levant and Cyprus\Mesha Stele, Moabite Stone, tb060408127.jpg"/>
            <p:cNvPicPr>
              <a:picLocks noChangeAspect="1" noChangeArrowheads="1"/>
            </p:cNvPicPr>
            <p:nvPr/>
          </p:nvPicPr>
          <p:blipFill rotWithShape="1">
            <a:blip r:embed="rId3">
              <a:extLst>
                <a:ext uri="{28A0092B-C50C-407E-A947-70E740481C1C}">
                  <a14:useLocalDpi xmlns:a14="http://schemas.microsoft.com/office/drawing/2010/main" val="0"/>
                </a:ext>
              </a:extLst>
            </a:blip>
            <a:srcRect l="3937" t="17667" r="6063" b="22333"/>
            <a:stretch/>
          </p:blipFill>
          <p:spPr bwMode="auto">
            <a:xfrm>
              <a:off x="1028700" y="0"/>
              <a:ext cx="6600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197100" y="1319866"/>
              <a:ext cx="571500" cy="267634"/>
            </a:xfrm>
            <a:prstGeom prst="rect">
              <a:avLst/>
            </a:prstGeom>
            <a:noFill/>
            <a:ln w="1905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044700" y="6102040"/>
              <a:ext cx="571500" cy="267634"/>
            </a:xfrm>
            <a:prstGeom prst="rect">
              <a:avLst/>
            </a:prstGeom>
            <a:noFill/>
            <a:ln w="1905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 Placeholder 1"/>
          <p:cNvSpPr>
            <a:spLocks noGrp="1"/>
          </p:cNvSpPr>
          <p:nvPr>
            <p:ph type="body" sz="quarter" idx="10"/>
          </p:nvPr>
        </p:nvSpPr>
        <p:spPr/>
        <p:txBody>
          <a:bodyPr/>
          <a:lstStyle/>
          <a:p>
            <a:r>
              <a:rPr lang="en-US" dirty="0"/>
              <a:t>Mesha Stele, also known as the Moabite Stone, circa 820 BC</a:t>
            </a:r>
          </a:p>
        </p:txBody>
      </p:sp>
      <p:sp>
        <p:nvSpPr>
          <p:cNvPr id="3" name="Text Placeholder 2"/>
          <p:cNvSpPr>
            <a:spLocks noGrp="1"/>
          </p:cNvSpPr>
          <p:nvPr>
            <p:ph type="body" sz="quarter" idx="12"/>
          </p:nvPr>
        </p:nvSpPr>
        <p:spPr/>
        <p:txBody>
          <a:bodyPr/>
          <a:lstStyle/>
          <a:p>
            <a:r>
              <a:rPr lang="en-US" dirty="0"/>
              <a:t>7:9</a:t>
            </a:r>
          </a:p>
        </p:txBody>
      </p:sp>
      <p:sp>
        <p:nvSpPr>
          <p:cNvPr id="4" name="Title 3"/>
          <p:cNvSpPr>
            <a:spLocks noGrp="1"/>
          </p:cNvSpPr>
          <p:nvPr>
            <p:ph type="title"/>
          </p:nvPr>
        </p:nvSpPr>
        <p:spPr/>
        <p:txBody>
          <a:bodyPr/>
          <a:lstStyle/>
          <a:p>
            <a:r>
              <a:rPr lang="en-US" dirty="0"/>
              <a:t>I will make your name great, like the names of the great men that are on the earth</a:t>
            </a:r>
          </a:p>
        </p:txBody>
      </p:sp>
    </p:spTree>
    <p:extLst>
      <p:ext uri="{BB962C8B-B14F-4D97-AF65-F5344CB8AC3E}">
        <p14:creationId xmlns:p14="http://schemas.microsoft.com/office/powerpoint/2010/main" val="245036808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Spring at Caesarea Philippi</a:t>
            </a:r>
          </a:p>
        </p:txBody>
      </p:sp>
      <p:sp>
        <p:nvSpPr>
          <p:cNvPr id="3" name="Text Placeholder 2"/>
          <p:cNvSpPr>
            <a:spLocks noGrp="1"/>
          </p:cNvSpPr>
          <p:nvPr>
            <p:ph type="body" sz="quarter" idx="12"/>
          </p:nvPr>
        </p:nvSpPr>
        <p:spPr/>
        <p:txBody>
          <a:bodyPr/>
          <a:lstStyle/>
          <a:p>
            <a:r>
              <a:rPr lang="en-US" dirty="0"/>
              <a:t>7:10</a:t>
            </a:r>
          </a:p>
        </p:txBody>
      </p:sp>
      <p:sp>
        <p:nvSpPr>
          <p:cNvPr id="4" name="Title 3"/>
          <p:cNvSpPr>
            <a:spLocks noGrp="1"/>
          </p:cNvSpPr>
          <p:nvPr>
            <p:ph type="title"/>
          </p:nvPr>
        </p:nvSpPr>
        <p:spPr/>
        <p:txBody>
          <a:bodyPr/>
          <a:lstStyle/>
          <a:p>
            <a:r>
              <a:rPr lang="en-US" dirty="0"/>
              <a:t>I will appoint a place for my people Israel</a:t>
            </a:r>
          </a:p>
        </p:txBody>
      </p:sp>
      <p:pic>
        <p:nvPicPr>
          <p:cNvPr id="13314" name="Picture 2" descr="C:\Users\Kris\Documents\Bolen\01b PLBL, PCB size\01 Galilee and the North\Caesarea Philippi\Caesarea Philippi spring, tb032905198.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3234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ris\Documents\Bolen\01b PLBL, PCB size\04 Judah and the Dead Sea\Wilderness of Judah-Wadi Qilt\Ein Perat, tb02080428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Spring and pool at Ein </a:t>
            </a:r>
            <a:r>
              <a:rPr lang="en-US" dirty="0" err="1"/>
              <a:t>Perat</a:t>
            </a:r>
            <a:endParaRPr lang="en-US" dirty="0"/>
          </a:p>
        </p:txBody>
      </p:sp>
      <p:sp>
        <p:nvSpPr>
          <p:cNvPr id="3" name="Text Placeholder 2"/>
          <p:cNvSpPr>
            <a:spLocks noGrp="1"/>
          </p:cNvSpPr>
          <p:nvPr>
            <p:ph type="body" sz="quarter" idx="12"/>
          </p:nvPr>
        </p:nvSpPr>
        <p:spPr/>
        <p:txBody>
          <a:bodyPr/>
          <a:lstStyle/>
          <a:p>
            <a:r>
              <a:rPr lang="en-US" dirty="0"/>
              <a:t>7:10</a:t>
            </a:r>
          </a:p>
        </p:txBody>
      </p:sp>
      <p:sp>
        <p:nvSpPr>
          <p:cNvPr id="4" name="Title 3"/>
          <p:cNvSpPr>
            <a:spLocks noGrp="1"/>
          </p:cNvSpPr>
          <p:nvPr>
            <p:ph type="title"/>
          </p:nvPr>
        </p:nvSpPr>
        <p:spPr/>
        <p:txBody>
          <a:bodyPr/>
          <a:lstStyle/>
          <a:p>
            <a:r>
              <a:rPr lang="en-US" dirty="0"/>
              <a:t>I will appoint a place for my people Israel</a:t>
            </a:r>
          </a:p>
        </p:txBody>
      </p:sp>
    </p:spTree>
    <p:extLst>
      <p:ext uri="{BB962C8B-B14F-4D97-AF65-F5344CB8AC3E}">
        <p14:creationId xmlns:p14="http://schemas.microsoft.com/office/powerpoint/2010/main" val="38025372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Salt crystal formations along the Dead Sea shoreline</a:t>
            </a:r>
          </a:p>
        </p:txBody>
      </p:sp>
      <p:sp>
        <p:nvSpPr>
          <p:cNvPr id="3" name="Text Placeholder 2"/>
          <p:cNvSpPr>
            <a:spLocks noGrp="1"/>
          </p:cNvSpPr>
          <p:nvPr>
            <p:ph type="body" sz="quarter" idx="12"/>
          </p:nvPr>
        </p:nvSpPr>
        <p:spPr/>
        <p:txBody>
          <a:bodyPr/>
          <a:lstStyle/>
          <a:p>
            <a:r>
              <a:rPr lang="en-US" dirty="0"/>
              <a:t>7:10</a:t>
            </a:r>
          </a:p>
        </p:txBody>
      </p:sp>
      <p:sp>
        <p:nvSpPr>
          <p:cNvPr id="4" name="Title 3"/>
          <p:cNvSpPr>
            <a:spLocks noGrp="1"/>
          </p:cNvSpPr>
          <p:nvPr>
            <p:ph type="title"/>
          </p:nvPr>
        </p:nvSpPr>
        <p:spPr/>
        <p:txBody>
          <a:bodyPr/>
          <a:lstStyle/>
          <a:p>
            <a:r>
              <a:rPr lang="en-US" dirty="0"/>
              <a:t>I will appoint a place for my people Israel</a:t>
            </a:r>
          </a:p>
        </p:txBody>
      </p:sp>
      <p:pic>
        <p:nvPicPr>
          <p:cNvPr id="15362" name="Picture 2" descr="C:\Users\Kris\Documents\Bolen\01b PLBL, PCB size\04 Judah and the Dead Sea\Dead Sea\Dead Sea shoreline with salt crystals, tb030206531.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6125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Large Stone Structure near the “Palace of David” in the City of David</a:t>
            </a:r>
          </a:p>
        </p:txBody>
      </p:sp>
      <p:sp>
        <p:nvSpPr>
          <p:cNvPr id="3" name="Text Placeholder 2"/>
          <p:cNvSpPr>
            <a:spLocks noGrp="1"/>
          </p:cNvSpPr>
          <p:nvPr>
            <p:ph type="body" sz="quarter" idx="12"/>
          </p:nvPr>
        </p:nvSpPr>
        <p:spPr/>
        <p:txBody>
          <a:bodyPr/>
          <a:lstStyle/>
          <a:p>
            <a:r>
              <a:rPr lang="en-US" dirty="0"/>
              <a:t>7:1</a:t>
            </a:r>
          </a:p>
        </p:txBody>
      </p:sp>
      <p:sp>
        <p:nvSpPr>
          <p:cNvPr id="4" name="Title 3"/>
          <p:cNvSpPr>
            <a:spLocks noGrp="1"/>
          </p:cNvSpPr>
          <p:nvPr>
            <p:ph type="title"/>
          </p:nvPr>
        </p:nvSpPr>
        <p:spPr/>
        <p:txBody>
          <a:bodyPr/>
          <a:lstStyle/>
          <a:p>
            <a:r>
              <a:rPr lang="en-US" dirty="0"/>
              <a:t>When the king lived in his house</a:t>
            </a:r>
          </a:p>
        </p:txBody>
      </p:sp>
      <p:pic>
        <p:nvPicPr>
          <p:cNvPr id="6" name="Picture 5" descr="City of David, Palace of David area, large stone wall, tb10230618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20866931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Rainbow over the Jezreel Valley, from </a:t>
            </a:r>
            <a:r>
              <a:rPr lang="en-US" dirty="0" err="1"/>
              <a:t>Muhraqa</a:t>
            </a:r>
            <a:endParaRPr lang="en-US" dirty="0"/>
          </a:p>
        </p:txBody>
      </p:sp>
      <p:sp>
        <p:nvSpPr>
          <p:cNvPr id="3" name="Text Placeholder 2"/>
          <p:cNvSpPr>
            <a:spLocks noGrp="1"/>
          </p:cNvSpPr>
          <p:nvPr>
            <p:ph type="body" sz="quarter" idx="12"/>
          </p:nvPr>
        </p:nvSpPr>
        <p:spPr/>
        <p:txBody>
          <a:bodyPr/>
          <a:lstStyle/>
          <a:p>
            <a:r>
              <a:rPr lang="en-US" dirty="0"/>
              <a:t>7:10</a:t>
            </a:r>
          </a:p>
        </p:txBody>
      </p:sp>
      <p:sp>
        <p:nvSpPr>
          <p:cNvPr id="4" name="Title 3"/>
          <p:cNvSpPr>
            <a:spLocks noGrp="1"/>
          </p:cNvSpPr>
          <p:nvPr>
            <p:ph type="title"/>
          </p:nvPr>
        </p:nvSpPr>
        <p:spPr/>
        <p:txBody>
          <a:bodyPr/>
          <a:lstStyle/>
          <a:p>
            <a:r>
              <a:rPr lang="en-US" dirty="0"/>
              <a:t>I will appoint a place for my people Israel</a:t>
            </a:r>
          </a:p>
        </p:txBody>
      </p:sp>
      <p:pic>
        <p:nvPicPr>
          <p:cNvPr id="16386" name="Picture 2" descr="C:\Users\Kris\Documents\Bolen\01b PLBL, PCB size\02 Samaria and the Center\Jezreel Valley\Jezreel Valley from Muhraqa with rainbow, tb011006350.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983725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live tree newly planted along ridge route in Ephraim, tb0512073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Newly-planted olive tree on the ridge route in Ephraim</a:t>
            </a:r>
          </a:p>
        </p:txBody>
      </p:sp>
      <p:sp>
        <p:nvSpPr>
          <p:cNvPr id="3" name="Text Placeholder 2"/>
          <p:cNvSpPr>
            <a:spLocks noGrp="1"/>
          </p:cNvSpPr>
          <p:nvPr>
            <p:ph type="body" sz="quarter" idx="12"/>
          </p:nvPr>
        </p:nvSpPr>
        <p:spPr/>
        <p:txBody>
          <a:bodyPr/>
          <a:lstStyle/>
          <a:p>
            <a:r>
              <a:rPr lang="en-US" dirty="0"/>
              <a:t>7:10</a:t>
            </a:r>
          </a:p>
        </p:txBody>
      </p:sp>
      <p:sp>
        <p:nvSpPr>
          <p:cNvPr id="4" name="Title 3"/>
          <p:cNvSpPr>
            <a:spLocks noGrp="1"/>
          </p:cNvSpPr>
          <p:nvPr>
            <p:ph type="title"/>
          </p:nvPr>
        </p:nvSpPr>
        <p:spPr/>
        <p:txBody>
          <a:bodyPr/>
          <a:lstStyle/>
          <a:p>
            <a:r>
              <a:rPr lang="en-US" dirty="0"/>
              <a:t>I will plant them, that they may live in their own place and not be disturbed</a:t>
            </a:r>
          </a:p>
        </p:txBody>
      </p:sp>
    </p:spTree>
    <p:extLst>
      <p:ext uri="{BB962C8B-B14F-4D97-AF65-F5344CB8AC3E}">
        <p14:creationId xmlns:p14="http://schemas.microsoft.com/office/powerpoint/2010/main" val="298228583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upload.wikimedia.org/wikipedia/commons/thumb/8/86/JudeanDatePalmMethuselah.JPG/1024px-JudeanDatePalmMethuselah.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b="6111"/>
          <a:stretch/>
        </p:blipFill>
        <p:spPr bwMode="auto">
          <a:xfrm>
            <a:off x="0" y="247650"/>
            <a:ext cx="9144000" cy="64389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Newly-planted date palm at Kibbutz </a:t>
            </a:r>
            <a:r>
              <a:rPr lang="en-US" dirty="0" err="1"/>
              <a:t>Ketura</a:t>
            </a:r>
            <a:r>
              <a:rPr lang="en-US" dirty="0"/>
              <a:t>, from a 2,000-year-old seed</a:t>
            </a:r>
          </a:p>
        </p:txBody>
      </p:sp>
      <p:sp>
        <p:nvSpPr>
          <p:cNvPr id="3" name="Text Placeholder 2"/>
          <p:cNvSpPr>
            <a:spLocks noGrp="1"/>
          </p:cNvSpPr>
          <p:nvPr>
            <p:ph type="body" sz="quarter" idx="12"/>
          </p:nvPr>
        </p:nvSpPr>
        <p:spPr/>
        <p:txBody>
          <a:bodyPr/>
          <a:lstStyle/>
          <a:p>
            <a:r>
              <a:rPr lang="en-US" dirty="0"/>
              <a:t>7:10</a:t>
            </a:r>
          </a:p>
        </p:txBody>
      </p:sp>
      <p:sp>
        <p:nvSpPr>
          <p:cNvPr id="4" name="Title 3"/>
          <p:cNvSpPr>
            <a:spLocks noGrp="1"/>
          </p:cNvSpPr>
          <p:nvPr>
            <p:ph type="title"/>
          </p:nvPr>
        </p:nvSpPr>
        <p:spPr/>
        <p:txBody>
          <a:bodyPr/>
          <a:lstStyle/>
          <a:p>
            <a:r>
              <a:rPr lang="en-US" dirty="0"/>
              <a:t>I will plant them, that they may live in their own place and not be disturbed</a:t>
            </a:r>
          </a:p>
        </p:txBody>
      </p:sp>
    </p:spTree>
    <p:extLst>
      <p:ext uri="{BB962C8B-B14F-4D97-AF65-F5344CB8AC3E}">
        <p14:creationId xmlns:p14="http://schemas.microsoft.com/office/powerpoint/2010/main" val="424038628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“Othniel Street” sign in Jerusalem</a:t>
            </a:r>
          </a:p>
        </p:txBody>
      </p:sp>
      <p:sp>
        <p:nvSpPr>
          <p:cNvPr id="3" name="Text Placeholder 2"/>
          <p:cNvSpPr>
            <a:spLocks noGrp="1"/>
          </p:cNvSpPr>
          <p:nvPr>
            <p:ph type="body" sz="quarter" idx="12"/>
          </p:nvPr>
        </p:nvSpPr>
        <p:spPr/>
        <p:txBody>
          <a:bodyPr/>
          <a:lstStyle/>
          <a:p>
            <a:r>
              <a:rPr lang="en-US" dirty="0"/>
              <a:t>7:11</a:t>
            </a:r>
          </a:p>
        </p:txBody>
      </p:sp>
      <p:sp>
        <p:nvSpPr>
          <p:cNvPr id="4" name="Title 3"/>
          <p:cNvSpPr>
            <a:spLocks noGrp="1"/>
          </p:cNvSpPr>
          <p:nvPr>
            <p:ph type="title"/>
          </p:nvPr>
        </p:nvSpPr>
        <p:spPr/>
        <p:txBody>
          <a:bodyPr/>
          <a:lstStyle/>
          <a:p>
            <a:r>
              <a:rPr lang="en-US" dirty="0"/>
              <a:t>From the day that I commanded judges to be over my people Israel</a:t>
            </a:r>
          </a:p>
        </p:txBody>
      </p:sp>
      <p:pic>
        <p:nvPicPr>
          <p:cNvPr id="5" name="Picture 4" descr="Othniel street sign in Jerusalem, tb0724048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00102698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02 Samaria and the Center\Jezreel Valley\Ein Harod with soldiers as Gideon's men, cd100223002.jpg"/>
          <p:cNvPicPr>
            <a:picLocks noChangeAspect="1" noChangeArrowheads="1"/>
          </p:cNvPicPr>
          <p:nvPr/>
        </p:nvPicPr>
        <p:blipFill rotWithShape="1">
          <a:blip r:embed="rId3">
            <a:extLs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Israeli soldiers lapping and kneeling at Gideon’s spring, Ein Harod</a:t>
            </a:r>
          </a:p>
        </p:txBody>
      </p:sp>
      <p:sp>
        <p:nvSpPr>
          <p:cNvPr id="3" name="Text Placeholder 2"/>
          <p:cNvSpPr>
            <a:spLocks noGrp="1"/>
          </p:cNvSpPr>
          <p:nvPr>
            <p:ph type="body" sz="quarter" idx="12"/>
          </p:nvPr>
        </p:nvSpPr>
        <p:spPr/>
        <p:txBody>
          <a:bodyPr/>
          <a:lstStyle/>
          <a:p>
            <a:r>
              <a:rPr lang="en-US" dirty="0"/>
              <a:t>7:11</a:t>
            </a:r>
          </a:p>
        </p:txBody>
      </p:sp>
      <p:sp>
        <p:nvSpPr>
          <p:cNvPr id="4" name="Title 3"/>
          <p:cNvSpPr>
            <a:spLocks noGrp="1"/>
          </p:cNvSpPr>
          <p:nvPr>
            <p:ph type="title"/>
          </p:nvPr>
        </p:nvSpPr>
        <p:spPr/>
        <p:txBody>
          <a:bodyPr/>
          <a:lstStyle/>
          <a:p>
            <a:r>
              <a:rPr lang="en-US" dirty="0"/>
              <a:t>From the day that I commanded judges to be over my people Israel</a:t>
            </a:r>
          </a:p>
        </p:txBody>
      </p:sp>
    </p:spTree>
    <p:extLst>
      <p:ext uri="{BB962C8B-B14F-4D97-AF65-F5344CB8AC3E}">
        <p14:creationId xmlns:p14="http://schemas.microsoft.com/office/powerpoint/2010/main" val="27212809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Men resting in shade at camel market in </a:t>
            </a:r>
            <a:r>
              <a:rPr lang="en-US" dirty="0" err="1"/>
              <a:t>Ras</a:t>
            </a:r>
            <a:r>
              <a:rPr lang="en-US" dirty="0"/>
              <a:t> al-Ain</a:t>
            </a:r>
          </a:p>
        </p:txBody>
      </p:sp>
      <p:sp>
        <p:nvSpPr>
          <p:cNvPr id="3" name="Text Placeholder 2"/>
          <p:cNvSpPr>
            <a:spLocks noGrp="1"/>
          </p:cNvSpPr>
          <p:nvPr>
            <p:ph type="body" sz="quarter" idx="12"/>
          </p:nvPr>
        </p:nvSpPr>
        <p:spPr/>
        <p:txBody>
          <a:bodyPr/>
          <a:lstStyle/>
          <a:p>
            <a:r>
              <a:rPr lang="en-US" dirty="0"/>
              <a:t>7:11</a:t>
            </a:r>
          </a:p>
        </p:txBody>
      </p:sp>
      <p:sp>
        <p:nvSpPr>
          <p:cNvPr id="4" name="Title 3"/>
          <p:cNvSpPr>
            <a:spLocks noGrp="1"/>
          </p:cNvSpPr>
          <p:nvPr>
            <p:ph type="title"/>
          </p:nvPr>
        </p:nvSpPr>
        <p:spPr/>
        <p:txBody>
          <a:bodyPr/>
          <a:lstStyle/>
          <a:p>
            <a:r>
              <a:rPr lang="en-US" dirty="0"/>
              <a:t>And I will give you rest from all your enemies</a:t>
            </a:r>
          </a:p>
        </p:txBody>
      </p:sp>
      <p:pic>
        <p:nvPicPr>
          <p:cNvPr id="2050" name="Picture 2" descr="C:\Users\Kris\Documents\Bolen\04 0Adds 2012\61 UAE\Ras Al Ain\Ras Al Ain Camel Market\Men resting in shade at camel market in Ras Al Ain, tb050717757.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58514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6 Traditional Life and Customs\Work Life, Trades\Building stone house in hill country village, mat060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Stone house being built in a hill country village</a:t>
            </a:r>
          </a:p>
        </p:txBody>
      </p:sp>
      <p:sp>
        <p:nvSpPr>
          <p:cNvPr id="3" name="Text Placeholder 2"/>
          <p:cNvSpPr>
            <a:spLocks noGrp="1"/>
          </p:cNvSpPr>
          <p:nvPr>
            <p:ph type="body" sz="quarter" idx="12"/>
          </p:nvPr>
        </p:nvSpPr>
        <p:spPr/>
        <p:txBody>
          <a:bodyPr/>
          <a:lstStyle/>
          <a:p>
            <a:r>
              <a:rPr lang="en-US" dirty="0"/>
              <a:t>7:11</a:t>
            </a:r>
          </a:p>
        </p:txBody>
      </p:sp>
      <p:sp>
        <p:nvSpPr>
          <p:cNvPr id="4" name="Title 3"/>
          <p:cNvSpPr>
            <a:spLocks noGrp="1"/>
          </p:cNvSpPr>
          <p:nvPr>
            <p:ph type="title"/>
          </p:nvPr>
        </p:nvSpPr>
        <p:spPr/>
        <p:txBody>
          <a:bodyPr/>
          <a:lstStyle/>
          <a:p>
            <a:r>
              <a:rPr lang="en-US" dirty="0"/>
              <a:t>Indeed, Yahweh will build a house for you</a:t>
            </a:r>
          </a:p>
        </p:txBody>
      </p:sp>
    </p:spTree>
    <p:extLst>
      <p:ext uri="{BB962C8B-B14F-4D97-AF65-F5344CB8AC3E}">
        <p14:creationId xmlns:p14="http://schemas.microsoft.com/office/powerpoint/2010/main" val="13731210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ing David's Tomb sign in Jerusalem, tb07080799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“King David's Tomb” sign in Jerusalem</a:t>
            </a:r>
          </a:p>
        </p:txBody>
      </p:sp>
      <p:sp>
        <p:nvSpPr>
          <p:cNvPr id="3" name="Text Placeholder 2"/>
          <p:cNvSpPr>
            <a:spLocks noGrp="1"/>
          </p:cNvSpPr>
          <p:nvPr>
            <p:ph type="body" sz="quarter" idx="12"/>
          </p:nvPr>
        </p:nvSpPr>
        <p:spPr/>
        <p:txBody>
          <a:bodyPr/>
          <a:lstStyle/>
          <a:p>
            <a:r>
              <a:rPr lang="en-US" dirty="0"/>
              <a:t>7:12</a:t>
            </a:r>
          </a:p>
        </p:txBody>
      </p:sp>
      <p:sp>
        <p:nvSpPr>
          <p:cNvPr id="4" name="Title 3"/>
          <p:cNvSpPr>
            <a:spLocks noGrp="1"/>
          </p:cNvSpPr>
          <p:nvPr>
            <p:ph type="title"/>
          </p:nvPr>
        </p:nvSpPr>
        <p:spPr/>
        <p:txBody>
          <a:bodyPr/>
          <a:lstStyle/>
          <a:p>
            <a:r>
              <a:rPr lang="en-US" dirty="0"/>
              <a:t>When your days are fulfilled, and you lie down with your fathers</a:t>
            </a:r>
          </a:p>
        </p:txBody>
      </p:sp>
    </p:spTree>
    <p:extLst>
      <p:ext uri="{BB962C8B-B14F-4D97-AF65-F5344CB8AC3E}">
        <p14:creationId xmlns:p14="http://schemas.microsoft.com/office/powerpoint/2010/main" val="267231780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ity of David aerial from east"/>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(aerial view from the east)</a:t>
            </a:r>
          </a:p>
        </p:txBody>
      </p:sp>
      <p:sp>
        <p:nvSpPr>
          <p:cNvPr id="3" name="Text Placeholder 2"/>
          <p:cNvSpPr>
            <a:spLocks noGrp="1"/>
          </p:cNvSpPr>
          <p:nvPr>
            <p:ph type="body" sz="quarter" idx="12"/>
          </p:nvPr>
        </p:nvSpPr>
        <p:spPr/>
        <p:txBody>
          <a:bodyPr/>
          <a:lstStyle/>
          <a:p>
            <a:r>
              <a:rPr lang="en-US" dirty="0"/>
              <a:t>7:12</a:t>
            </a:r>
          </a:p>
        </p:txBody>
      </p:sp>
      <p:sp>
        <p:nvSpPr>
          <p:cNvPr id="4" name="Title 3"/>
          <p:cNvSpPr>
            <a:spLocks noGrp="1"/>
          </p:cNvSpPr>
          <p:nvPr>
            <p:ph type="title"/>
          </p:nvPr>
        </p:nvSpPr>
        <p:spPr/>
        <p:txBody>
          <a:bodyPr/>
          <a:lstStyle/>
          <a:p>
            <a:r>
              <a:rPr lang="en-US" dirty="0"/>
              <a:t>When your days are fulfilled, and you lie down with your fathers</a:t>
            </a:r>
          </a:p>
        </p:txBody>
      </p:sp>
    </p:spTree>
    <p:extLst>
      <p:ext uri="{BB962C8B-B14F-4D97-AF65-F5344CB8AC3E}">
        <p14:creationId xmlns:p14="http://schemas.microsoft.com/office/powerpoint/2010/main" val="38128060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ity of David aerial from east"/>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(aerial view from the east)</a:t>
            </a:r>
          </a:p>
        </p:txBody>
      </p:sp>
      <p:sp>
        <p:nvSpPr>
          <p:cNvPr id="3" name="Text Placeholder 2"/>
          <p:cNvSpPr>
            <a:spLocks noGrp="1"/>
          </p:cNvSpPr>
          <p:nvPr>
            <p:ph type="body" sz="quarter" idx="12"/>
          </p:nvPr>
        </p:nvSpPr>
        <p:spPr/>
        <p:txBody>
          <a:bodyPr/>
          <a:lstStyle/>
          <a:p>
            <a:r>
              <a:rPr lang="en-US" dirty="0"/>
              <a:t>7:12</a:t>
            </a:r>
          </a:p>
        </p:txBody>
      </p:sp>
      <p:sp>
        <p:nvSpPr>
          <p:cNvPr id="4" name="Title 3"/>
          <p:cNvSpPr>
            <a:spLocks noGrp="1"/>
          </p:cNvSpPr>
          <p:nvPr>
            <p:ph type="title"/>
          </p:nvPr>
        </p:nvSpPr>
        <p:spPr/>
        <p:txBody>
          <a:bodyPr/>
          <a:lstStyle/>
          <a:p>
            <a:r>
              <a:rPr lang="en-US" dirty="0"/>
              <a:t>When your days are fulfilled, and you lie down with your fathers</a:t>
            </a:r>
          </a:p>
        </p:txBody>
      </p:sp>
      <p:sp>
        <p:nvSpPr>
          <p:cNvPr id="18" name="Text Box 9"/>
          <p:cNvSpPr txBox="1">
            <a:spLocks noChangeArrowheads="1"/>
          </p:cNvSpPr>
          <p:nvPr/>
        </p:nvSpPr>
        <p:spPr bwMode="auto">
          <a:xfrm>
            <a:off x="6476787" y="3867090"/>
            <a:ext cx="1524426"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err="1">
                <a:solidFill>
                  <a:prstClr val="white"/>
                </a:solidFill>
                <a:effectLst>
                  <a:glow rad="76200">
                    <a:prstClr val="black">
                      <a:alpha val="60000"/>
                    </a:prstClr>
                  </a:glow>
                </a:effectLst>
                <a:latin typeface="Calibri" pitchFamily="34" charset="0"/>
                <a:cs typeface="Calibri" pitchFamily="34" charset="0"/>
              </a:rPr>
              <a:t>Gihon</a:t>
            </a:r>
            <a:r>
              <a:rPr lang="en-US" sz="2000" dirty="0">
                <a:solidFill>
                  <a:prstClr val="white"/>
                </a:solidFill>
                <a:effectLst>
                  <a:glow rad="76200">
                    <a:prstClr val="black">
                      <a:alpha val="60000"/>
                    </a:prstClr>
                  </a:glow>
                </a:effectLst>
                <a:latin typeface="Calibri" pitchFamily="34" charset="0"/>
                <a:cs typeface="Calibri" pitchFamily="34" charset="0"/>
              </a:rPr>
              <a:t> Spring</a:t>
            </a:r>
          </a:p>
        </p:txBody>
      </p:sp>
      <p:sp>
        <p:nvSpPr>
          <p:cNvPr id="19" name="Text Box 11"/>
          <p:cNvSpPr txBox="1">
            <a:spLocks noChangeArrowheads="1"/>
          </p:cNvSpPr>
          <p:nvPr/>
        </p:nvSpPr>
        <p:spPr bwMode="auto">
          <a:xfrm>
            <a:off x="7331336" y="3050976"/>
            <a:ext cx="889361"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Area G</a:t>
            </a:r>
          </a:p>
        </p:txBody>
      </p:sp>
      <p:sp>
        <p:nvSpPr>
          <p:cNvPr id="20" name="Text Box 11"/>
          <p:cNvSpPr txBox="1">
            <a:spLocks noChangeArrowheads="1"/>
          </p:cNvSpPr>
          <p:nvPr/>
        </p:nvSpPr>
        <p:spPr bwMode="auto">
          <a:xfrm>
            <a:off x="3718995" y="4724400"/>
            <a:ext cx="898837" cy="400110"/>
          </a:xfrm>
          <a:prstGeom prst="rect">
            <a:avLst/>
          </a:prstGeom>
          <a:noFill/>
          <a:ln w="9525">
            <a:noFill/>
            <a:miter lim="800000"/>
            <a:headEnd/>
            <a:tailEnd/>
          </a:ln>
          <a:effectLst/>
        </p:spPr>
        <p:txBody>
          <a:bodyPr wrap="squar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Area E</a:t>
            </a:r>
          </a:p>
        </p:txBody>
      </p:sp>
      <p:sp>
        <p:nvSpPr>
          <p:cNvPr id="21" name="Text Box 11"/>
          <p:cNvSpPr txBox="1">
            <a:spLocks noChangeArrowheads="1"/>
          </p:cNvSpPr>
          <p:nvPr/>
        </p:nvSpPr>
        <p:spPr bwMode="auto">
          <a:xfrm>
            <a:off x="5193184" y="1657290"/>
            <a:ext cx="1608133" cy="707886"/>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Central Valley</a:t>
            </a:r>
          </a:p>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excavations</a:t>
            </a:r>
          </a:p>
        </p:txBody>
      </p:sp>
      <p:sp>
        <p:nvSpPr>
          <p:cNvPr id="22" name="Oval 21"/>
          <p:cNvSpPr/>
          <p:nvPr/>
        </p:nvSpPr>
        <p:spPr>
          <a:xfrm>
            <a:off x="6629973" y="2365176"/>
            <a:ext cx="762000" cy="685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a typeface="+mn-ea"/>
              <a:cs typeface="+mn-cs"/>
            </a:endParaRPr>
          </a:p>
        </p:txBody>
      </p:sp>
      <p:sp>
        <p:nvSpPr>
          <p:cNvPr id="23" name="Text Box 7"/>
          <p:cNvSpPr txBox="1">
            <a:spLocks noChangeArrowheads="1"/>
          </p:cNvSpPr>
          <p:nvPr/>
        </p:nvSpPr>
        <p:spPr bwMode="auto">
          <a:xfrm>
            <a:off x="1833472" y="3562290"/>
            <a:ext cx="1795934"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Tomb of David?</a:t>
            </a:r>
          </a:p>
        </p:txBody>
      </p:sp>
      <p:sp>
        <p:nvSpPr>
          <p:cNvPr id="24" name="Line 6"/>
          <p:cNvSpPr>
            <a:spLocks noChangeShapeType="1"/>
          </p:cNvSpPr>
          <p:nvPr/>
        </p:nvSpPr>
        <p:spPr bwMode="auto">
          <a:xfrm>
            <a:off x="2502839" y="3962400"/>
            <a:ext cx="2286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a typeface="+mn-ea"/>
              <a:cs typeface="+mn-cs"/>
            </a:endParaRPr>
          </a:p>
        </p:txBody>
      </p:sp>
      <p:sp>
        <p:nvSpPr>
          <p:cNvPr id="25" name="Line 6"/>
          <p:cNvSpPr>
            <a:spLocks noChangeShapeType="1"/>
          </p:cNvSpPr>
          <p:nvPr/>
        </p:nvSpPr>
        <p:spPr bwMode="auto">
          <a:xfrm flipH="1">
            <a:off x="6629972" y="4267200"/>
            <a:ext cx="350681"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a typeface="+mn-ea"/>
              <a:cs typeface="+mn-cs"/>
            </a:endParaRPr>
          </a:p>
        </p:txBody>
      </p:sp>
      <p:sp>
        <p:nvSpPr>
          <p:cNvPr id="26" name="Line 6"/>
          <p:cNvSpPr>
            <a:spLocks noChangeShapeType="1"/>
          </p:cNvSpPr>
          <p:nvPr/>
        </p:nvSpPr>
        <p:spPr bwMode="auto">
          <a:xfrm flipH="1">
            <a:off x="6780052" y="3298686"/>
            <a:ext cx="458948" cy="12192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a typeface="+mn-ea"/>
              <a:cs typeface="+mn-cs"/>
            </a:endParaRPr>
          </a:p>
        </p:txBody>
      </p:sp>
      <p:sp>
        <p:nvSpPr>
          <p:cNvPr id="27" name="Text Box 9"/>
          <p:cNvSpPr txBox="1">
            <a:spLocks noChangeArrowheads="1"/>
          </p:cNvSpPr>
          <p:nvPr/>
        </p:nvSpPr>
        <p:spPr bwMode="auto">
          <a:xfrm>
            <a:off x="152400" y="3925461"/>
            <a:ext cx="1397939"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Siloam Pool</a:t>
            </a:r>
          </a:p>
        </p:txBody>
      </p:sp>
      <p:sp>
        <p:nvSpPr>
          <p:cNvPr id="28" name="Line 6"/>
          <p:cNvSpPr>
            <a:spLocks noChangeShapeType="1"/>
          </p:cNvSpPr>
          <p:nvPr/>
        </p:nvSpPr>
        <p:spPr bwMode="auto">
          <a:xfrm flipH="1">
            <a:off x="533399" y="4378269"/>
            <a:ext cx="165569" cy="54618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552726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Large Stone Structure near the “Palace of David” in the City of David</a:t>
            </a:r>
          </a:p>
        </p:txBody>
      </p:sp>
      <p:sp>
        <p:nvSpPr>
          <p:cNvPr id="3" name="Text Placeholder 2"/>
          <p:cNvSpPr>
            <a:spLocks noGrp="1"/>
          </p:cNvSpPr>
          <p:nvPr>
            <p:ph type="body" sz="quarter" idx="12"/>
          </p:nvPr>
        </p:nvSpPr>
        <p:spPr/>
        <p:txBody>
          <a:bodyPr/>
          <a:lstStyle/>
          <a:p>
            <a:r>
              <a:rPr lang="en-US" dirty="0"/>
              <a:t>7:1</a:t>
            </a:r>
          </a:p>
        </p:txBody>
      </p:sp>
      <p:sp>
        <p:nvSpPr>
          <p:cNvPr id="4" name="Title 3"/>
          <p:cNvSpPr>
            <a:spLocks noGrp="1"/>
          </p:cNvSpPr>
          <p:nvPr>
            <p:ph type="title"/>
          </p:nvPr>
        </p:nvSpPr>
        <p:spPr/>
        <p:txBody>
          <a:bodyPr/>
          <a:lstStyle/>
          <a:p>
            <a:r>
              <a:rPr lang="en-US" dirty="0"/>
              <a:t>When the king lived in his house</a:t>
            </a:r>
          </a:p>
        </p:txBody>
      </p:sp>
      <p:pic>
        <p:nvPicPr>
          <p:cNvPr id="5" name="Picture 4" descr="City of David, Palace of David area, large stone wall, tb10230617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52469101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Temple Mount and City of David aerial from sw closeup"/>
          <p:cNvPicPr preferRelativeResize="0">
            <a:picLocks noChangeAspect="1" noChangeArrowheads="1"/>
          </p:cNvPicPr>
          <p:nvPr>
            <p:custDataLst>
              <p:tags r:id="rId1"/>
            </p:custDataLst>
          </p:nvPr>
        </p:nvPicPr>
        <p:blipFill>
          <a:blip r:embed="rId4"/>
          <a:srcRect/>
          <a:stretch>
            <a:fillRect/>
          </a:stretch>
        </p:blipFill>
        <p:spPr bwMode="auto">
          <a:xfrm>
            <a:off x="9525" y="3969"/>
            <a:ext cx="9124950" cy="6850062"/>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Temple Mount and the City of David (aerial view from the southwest)</a:t>
            </a:r>
          </a:p>
        </p:txBody>
      </p:sp>
      <p:sp>
        <p:nvSpPr>
          <p:cNvPr id="3" name="Text Placeholder 2"/>
          <p:cNvSpPr>
            <a:spLocks noGrp="1"/>
          </p:cNvSpPr>
          <p:nvPr>
            <p:ph type="body" sz="quarter" idx="12"/>
          </p:nvPr>
        </p:nvSpPr>
        <p:spPr/>
        <p:txBody>
          <a:bodyPr/>
          <a:lstStyle/>
          <a:p>
            <a:r>
              <a:rPr lang="en-US" dirty="0"/>
              <a:t>7:12</a:t>
            </a:r>
          </a:p>
        </p:txBody>
      </p:sp>
      <p:sp>
        <p:nvSpPr>
          <p:cNvPr id="4" name="Title 3"/>
          <p:cNvSpPr>
            <a:spLocks noGrp="1"/>
          </p:cNvSpPr>
          <p:nvPr>
            <p:ph type="title"/>
          </p:nvPr>
        </p:nvSpPr>
        <p:spPr/>
        <p:txBody>
          <a:bodyPr/>
          <a:lstStyle/>
          <a:p>
            <a:r>
              <a:rPr lang="en-US" dirty="0"/>
              <a:t>When your days are fulfilled, and you lie down with your fathers</a:t>
            </a:r>
          </a:p>
        </p:txBody>
      </p:sp>
    </p:spTree>
    <p:extLst>
      <p:ext uri="{BB962C8B-B14F-4D97-AF65-F5344CB8AC3E}">
        <p14:creationId xmlns:p14="http://schemas.microsoft.com/office/powerpoint/2010/main" val="11443155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Temple Mount and City of David aerial from sw closeup"/>
          <p:cNvPicPr preferRelativeResize="0">
            <a:picLocks noChangeAspect="1" noChangeArrowheads="1"/>
          </p:cNvPicPr>
          <p:nvPr>
            <p:custDataLst>
              <p:tags r:id="rId1"/>
            </p:custDataLst>
          </p:nvPr>
        </p:nvPicPr>
        <p:blipFill>
          <a:blip r:embed="rId4"/>
          <a:srcRect/>
          <a:stretch>
            <a:fillRect/>
          </a:stretch>
        </p:blipFill>
        <p:spPr bwMode="auto">
          <a:xfrm>
            <a:off x="9525" y="4763"/>
            <a:ext cx="9124950" cy="6850062"/>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Temple Mount and the City of David (aerial view from the southwest)</a:t>
            </a:r>
          </a:p>
        </p:txBody>
      </p:sp>
      <p:sp>
        <p:nvSpPr>
          <p:cNvPr id="3" name="Text Placeholder 2"/>
          <p:cNvSpPr>
            <a:spLocks noGrp="1"/>
          </p:cNvSpPr>
          <p:nvPr>
            <p:ph type="body" sz="quarter" idx="12"/>
          </p:nvPr>
        </p:nvSpPr>
        <p:spPr/>
        <p:txBody>
          <a:bodyPr/>
          <a:lstStyle/>
          <a:p>
            <a:r>
              <a:rPr lang="en-US" dirty="0"/>
              <a:t>7:12</a:t>
            </a:r>
          </a:p>
        </p:txBody>
      </p:sp>
      <p:sp>
        <p:nvSpPr>
          <p:cNvPr id="4" name="Title 3"/>
          <p:cNvSpPr>
            <a:spLocks noGrp="1"/>
          </p:cNvSpPr>
          <p:nvPr>
            <p:ph type="title"/>
          </p:nvPr>
        </p:nvSpPr>
        <p:spPr/>
        <p:txBody>
          <a:bodyPr/>
          <a:lstStyle/>
          <a:p>
            <a:r>
              <a:rPr lang="en-US" dirty="0"/>
              <a:t>When your days are fulfilled, and you lie down with your fathers</a:t>
            </a:r>
          </a:p>
        </p:txBody>
      </p:sp>
      <p:sp>
        <p:nvSpPr>
          <p:cNvPr id="15" name="Line 5"/>
          <p:cNvSpPr>
            <a:spLocks noChangeShapeType="1"/>
          </p:cNvSpPr>
          <p:nvPr/>
        </p:nvSpPr>
        <p:spPr bwMode="auto">
          <a:xfrm>
            <a:off x="6934200" y="5257800"/>
            <a:ext cx="18415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Text Box 6"/>
          <p:cNvSpPr txBox="1">
            <a:spLocks noChangeArrowheads="1"/>
          </p:cNvSpPr>
          <p:nvPr/>
        </p:nvSpPr>
        <p:spPr bwMode="auto">
          <a:xfrm>
            <a:off x="6172200" y="4876800"/>
            <a:ext cx="166944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Pool of Siloam</a:t>
            </a:r>
          </a:p>
        </p:txBody>
      </p:sp>
      <p:sp>
        <p:nvSpPr>
          <p:cNvPr id="17" name="Text Box 7"/>
          <p:cNvSpPr txBox="1">
            <a:spLocks noChangeArrowheads="1"/>
          </p:cNvSpPr>
          <p:nvPr/>
        </p:nvSpPr>
        <p:spPr bwMode="auto">
          <a:xfrm>
            <a:off x="6781800" y="3581400"/>
            <a:ext cx="179593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Tomb of David?</a:t>
            </a:r>
          </a:p>
        </p:txBody>
      </p:sp>
      <p:sp>
        <p:nvSpPr>
          <p:cNvPr id="18" name="Line 8"/>
          <p:cNvSpPr>
            <a:spLocks noChangeShapeType="1"/>
          </p:cNvSpPr>
          <p:nvPr/>
        </p:nvSpPr>
        <p:spPr bwMode="auto">
          <a:xfrm flipH="1">
            <a:off x="6781800" y="3962400"/>
            <a:ext cx="381000" cy="381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9" name="Text Box 9"/>
          <p:cNvSpPr txBox="1">
            <a:spLocks noChangeArrowheads="1"/>
          </p:cNvSpPr>
          <p:nvPr/>
        </p:nvSpPr>
        <p:spPr bwMode="auto">
          <a:xfrm rot="3466887">
            <a:off x="1499535" y="3372187"/>
            <a:ext cx="278854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Central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Tyropean</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Valley</a:t>
            </a:r>
          </a:p>
        </p:txBody>
      </p:sp>
      <p:sp>
        <p:nvSpPr>
          <p:cNvPr id="20" name="Line 10"/>
          <p:cNvSpPr>
            <a:spLocks noChangeShapeType="1"/>
          </p:cNvSpPr>
          <p:nvPr/>
        </p:nvSpPr>
        <p:spPr bwMode="auto">
          <a:xfrm>
            <a:off x="838200" y="685800"/>
            <a:ext cx="15240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1" name="Text Box 11"/>
          <p:cNvSpPr txBox="1">
            <a:spLocks noChangeArrowheads="1"/>
          </p:cNvSpPr>
          <p:nvPr/>
        </p:nvSpPr>
        <p:spPr bwMode="auto">
          <a:xfrm rot="16908767">
            <a:off x="4915853" y="914400"/>
            <a:ext cx="154401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Kidron</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Valley</a:t>
            </a:r>
          </a:p>
        </p:txBody>
      </p:sp>
      <p:sp>
        <p:nvSpPr>
          <p:cNvPr id="22" name="Text Box 12"/>
          <p:cNvSpPr txBox="1">
            <a:spLocks noChangeArrowheads="1"/>
          </p:cNvSpPr>
          <p:nvPr/>
        </p:nvSpPr>
        <p:spPr bwMode="auto">
          <a:xfrm>
            <a:off x="164075" y="285690"/>
            <a:ext cx="128372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Dung Gate</a:t>
            </a:r>
          </a:p>
        </p:txBody>
      </p:sp>
      <p:sp>
        <p:nvSpPr>
          <p:cNvPr id="23" name="Line 5"/>
          <p:cNvSpPr>
            <a:spLocks noChangeShapeType="1"/>
          </p:cNvSpPr>
          <p:nvPr/>
        </p:nvSpPr>
        <p:spPr bwMode="auto">
          <a:xfrm flipH="1">
            <a:off x="6019800" y="5257800"/>
            <a:ext cx="9144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50414952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Proposed tomb of the House of David</a:t>
            </a:r>
          </a:p>
        </p:txBody>
      </p:sp>
      <p:sp>
        <p:nvSpPr>
          <p:cNvPr id="3" name="Text Placeholder 2"/>
          <p:cNvSpPr>
            <a:spLocks noGrp="1"/>
          </p:cNvSpPr>
          <p:nvPr>
            <p:ph type="body" sz="quarter" idx="12"/>
          </p:nvPr>
        </p:nvSpPr>
        <p:spPr/>
        <p:txBody>
          <a:bodyPr/>
          <a:lstStyle/>
          <a:p>
            <a:r>
              <a:rPr lang="en-US" dirty="0"/>
              <a:t>7:12</a:t>
            </a:r>
          </a:p>
        </p:txBody>
      </p:sp>
      <p:sp>
        <p:nvSpPr>
          <p:cNvPr id="4" name="Title 3"/>
          <p:cNvSpPr>
            <a:spLocks noGrp="1"/>
          </p:cNvSpPr>
          <p:nvPr>
            <p:ph type="title"/>
          </p:nvPr>
        </p:nvSpPr>
        <p:spPr/>
        <p:txBody>
          <a:bodyPr/>
          <a:lstStyle/>
          <a:p>
            <a:r>
              <a:rPr lang="en-US" dirty="0"/>
              <a:t>When your days are fulfilled, and you lie down with your fathers</a:t>
            </a:r>
          </a:p>
        </p:txBody>
      </p:sp>
      <p:pic>
        <p:nvPicPr>
          <p:cNvPr id="5" name="Picture 4" descr="Proposed tomb of House of David, tb1230110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76131776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Tomb of David2"/>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Proposed tomb of the House of David</a:t>
            </a:r>
          </a:p>
        </p:txBody>
      </p:sp>
      <p:sp>
        <p:nvSpPr>
          <p:cNvPr id="3" name="Text Placeholder 2"/>
          <p:cNvSpPr>
            <a:spLocks noGrp="1"/>
          </p:cNvSpPr>
          <p:nvPr>
            <p:ph type="body" sz="quarter" idx="12"/>
          </p:nvPr>
        </p:nvSpPr>
        <p:spPr/>
        <p:txBody>
          <a:bodyPr/>
          <a:lstStyle/>
          <a:p>
            <a:r>
              <a:rPr lang="en-US" dirty="0"/>
              <a:t>7:12</a:t>
            </a:r>
          </a:p>
        </p:txBody>
      </p:sp>
      <p:sp>
        <p:nvSpPr>
          <p:cNvPr id="4" name="Title 3"/>
          <p:cNvSpPr>
            <a:spLocks noGrp="1"/>
          </p:cNvSpPr>
          <p:nvPr>
            <p:ph type="title"/>
          </p:nvPr>
        </p:nvSpPr>
        <p:spPr/>
        <p:txBody>
          <a:bodyPr/>
          <a:lstStyle/>
          <a:p>
            <a:r>
              <a:rPr lang="en-US" dirty="0"/>
              <a:t>When your days are fulfilled, and you lie down with your fathers</a:t>
            </a:r>
          </a:p>
        </p:txBody>
      </p:sp>
    </p:spTree>
    <p:extLst>
      <p:ext uri="{BB962C8B-B14F-4D97-AF65-F5344CB8AC3E}">
        <p14:creationId xmlns:p14="http://schemas.microsoft.com/office/powerpoint/2010/main" val="365960621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 Etienne’s Cave 1 burial chamber with repository</a:t>
            </a:r>
          </a:p>
        </p:txBody>
      </p:sp>
      <p:sp>
        <p:nvSpPr>
          <p:cNvPr id="3" name="Text Placeholder 2"/>
          <p:cNvSpPr>
            <a:spLocks noGrp="1"/>
          </p:cNvSpPr>
          <p:nvPr>
            <p:ph type="body" sz="quarter" idx="12"/>
          </p:nvPr>
        </p:nvSpPr>
        <p:spPr/>
        <p:txBody>
          <a:bodyPr/>
          <a:lstStyle/>
          <a:p>
            <a:r>
              <a:rPr lang="en-US" dirty="0"/>
              <a:t>7:12</a:t>
            </a:r>
          </a:p>
        </p:txBody>
      </p:sp>
      <p:sp>
        <p:nvSpPr>
          <p:cNvPr id="4" name="Title 3"/>
          <p:cNvSpPr>
            <a:spLocks noGrp="1"/>
          </p:cNvSpPr>
          <p:nvPr>
            <p:ph type="title"/>
          </p:nvPr>
        </p:nvSpPr>
        <p:spPr/>
        <p:txBody>
          <a:bodyPr/>
          <a:lstStyle/>
          <a:p>
            <a:r>
              <a:rPr lang="en-US" dirty="0"/>
              <a:t>When your days are fulfilled, and you lie down with your fathers</a:t>
            </a:r>
          </a:p>
        </p:txBody>
      </p:sp>
      <p:pic>
        <p:nvPicPr>
          <p:cNvPr id="4098" name="Picture 2" descr="C:\Users\Kris\Documents\Bolen\01b PLBL, PCB size\03 Jerusalem\Tombs of Jerusalem\St Etienne's Cave 1 burial chamber with repository, tb062907541.jpg"/>
          <p:cNvPicPr>
            <a:picLocks noChangeAspect="1" noChangeArrowheads="1"/>
          </p:cNvPicPr>
          <p:nvPr/>
        </p:nvPicPr>
        <p:blipFill rotWithShape="1">
          <a:blip r:embed="rId3">
            <a:extLs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20031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Tumulus 4 south of Jerusalem (from the west)</a:t>
            </a:r>
          </a:p>
        </p:txBody>
      </p:sp>
      <p:sp>
        <p:nvSpPr>
          <p:cNvPr id="3" name="Text Placeholder 2"/>
          <p:cNvSpPr>
            <a:spLocks noGrp="1"/>
          </p:cNvSpPr>
          <p:nvPr>
            <p:ph type="body" sz="quarter" idx="12"/>
          </p:nvPr>
        </p:nvSpPr>
        <p:spPr/>
        <p:txBody>
          <a:bodyPr/>
          <a:lstStyle/>
          <a:p>
            <a:r>
              <a:rPr lang="en-US" dirty="0"/>
              <a:t>7:12</a:t>
            </a:r>
          </a:p>
        </p:txBody>
      </p:sp>
      <p:sp>
        <p:nvSpPr>
          <p:cNvPr id="4" name="Title 3"/>
          <p:cNvSpPr>
            <a:spLocks noGrp="1"/>
          </p:cNvSpPr>
          <p:nvPr>
            <p:ph type="title"/>
          </p:nvPr>
        </p:nvSpPr>
        <p:spPr/>
        <p:txBody>
          <a:bodyPr/>
          <a:lstStyle/>
          <a:p>
            <a:r>
              <a:rPr lang="en-US" dirty="0"/>
              <a:t>When your days are fulfilled, and you lie down with your fathers</a:t>
            </a:r>
          </a:p>
        </p:txBody>
      </p:sp>
      <p:pic>
        <p:nvPicPr>
          <p:cNvPr id="5122" name="Picture 2" descr="C:\Users\Kris\Documents\Bolen\01b PLBL, PCB size\03 Jerusalem\West Jerusalem\Jerusalem tumulus 4 from west, tb07080702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3000" contrast="4000"/>
                    </a14:imgEffect>
                  </a14:imgLayer>
                </a14:imgProps>
              </a:ex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339230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ing Solomon street sign in Jerusalem, df07240497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“King Solomon Street” sign in Jerusalem</a:t>
            </a:r>
          </a:p>
        </p:txBody>
      </p:sp>
      <p:sp>
        <p:nvSpPr>
          <p:cNvPr id="3" name="Text Placeholder 2"/>
          <p:cNvSpPr>
            <a:spLocks noGrp="1"/>
          </p:cNvSpPr>
          <p:nvPr>
            <p:ph type="body" sz="quarter" idx="12"/>
          </p:nvPr>
        </p:nvSpPr>
        <p:spPr/>
        <p:txBody>
          <a:bodyPr/>
          <a:lstStyle/>
          <a:p>
            <a:r>
              <a:rPr lang="en-US" dirty="0"/>
              <a:t>7:12</a:t>
            </a:r>
          </a:p>
        </p:txBody>
      </p:sp>
      <p:sp>
        <p:nvSpPr>
          <p:cNvPr id="4" name="Title 3"/>
          <p:cNvSpPr>
            <a:spLocks noGrp="1"/>
          </p:cNvSpPr>
          <p:nvPr>
            <p:ph type="title"/>
          </p:nvPr>
        </p:nvSpPr>
        <p:spPr/>
        <p:txBody>
          <a:bodyPr/>
          <a:lstStyle/>
          <a:p>
            <a:r>
              <a:rPr lang="en-US" dirty="0"/>
              <a:t>I will raise up your descendant after you, who comes from you, and I will establish his kingdom</a:t>
            </a:r>
          </a:p>
        </p:txBody>
      </p:sp>
    </p:spTree>
    <p:extLst>
      <p:ext uri="{BB962C8B-B14F-4D97-AF65-F5344CB8AC3E}">
        <p14:creationId xmlns:p14="http://schemas.microsoft.com/office/powerpoint/2010/main" val="15948452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766560"/>
          </a:xfrm>
          <a:prstGeom prst="rect">
            <a:avLst/>
          </a:prstGeom>
        </p:spPr>
      </p:pic>
      <p:sp>
        <p:nvSpPr>
          <p:cNvPr id="2" name="Text Placeholder 1"/>
          <p:cNvSpPr>
            <a:spLocks noGrp="1"/>
          </p:cNvSpPr>
          <p:nvPr>
            <p:ph type="body" sz="quarter" idx="10"/>
          </p:nvPr>
        </p:nvSpPr>
        <p:spPr/>
        <p:txBody>
          <a:bodyPr/>
          <a:lstStyle/>
          <a:p>
            <a:r>
              <a:rPr lang="en-US" dirty="0"/>
              <a:t>Inscription mentioning Yahweh, from Beth </a:t>
            </a:r>
            <a:r>
              <a:rPr lang="en-US" dirty="0" err="1"/>
              <a:t>Loya</a:t>
            </a:r>
            <a:r>
              <a:rPr lang="en-US" dirty="0"/>
              <a:t>, 6th century BC</a:t>
            </a:r>
          </a:p>
        </p:txBody>
      </p:sp>
      <p:sp>
        <p:nvSpPr>
          <p:cNvPr id="3" name="Text Placeholder 2"/>
          <p:cNvSpPr>
            <a:spLocks noGrp="1"/>
          </p:cNvSpPr>
          <p:nvPr>
            <p:ph type="body" sz="quarter" idx="12"/>
          </p:nvPr>
        </p:nvSpPr>
        <p:spPr/>
        <p:txBody>
          <a:bodyPr/>
          <a:lstStyle/>
          <a:p>
            <a:r>
              <a:rPr lang="en-US" dirty="0"/>
              <a:t>7:13</a:t>
            </a:r>
          </a:p>
        </p:txBody>
      </p:sp>
      <p:sp>
        <p:nvSpPr>
          <p:cNvPr id="4" name="Title 3"/>
          <p:cNvSpPr>
            <a:spLocks noGrp="1"/>
          </p:cNvSpPr>
          <p:nvPr>
            <p:ph type="title"/>
          </p:nvPr>
        </p:nvSpPr>
        <p:spPr/>
        <p:txBody>
          <a:bodyPr/>
          <a:lstStyle/>
          <a:p>
            <a:r>
              <a:rPr lang="en-US" dirty="0"/>
              <a:t>He will build a house for my name</a:t>
            </a:r>
          </a:p>
        </p:txBody>
      </p:sp>
    </p:spTree>
    <p:extLst>
      <p:ext uri="{BB962C8B-B14F-4D97-AF65-F5344CB8AC3E}">
        <p14:creationId xmlns:p14="http://schemas.microsoft.com/office/powerpoint/2010/main" val="21782034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0" y="3219"/>
            <a:ext cx="9144000" cy="6766560"/>
            <a:chOff x="0" y="0"/>
            <a:chExt cx="9144000" cy="676656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766560"/>
            </a:xfrm>
            <a:prstGeom prst="rect">
              <a:avLst/>
            </a:prstGeom>
          </p:spPr>
        </p:pic>
        <p:grpSp>
          <p:nvGrpSpPr>
            <p:cNvPr id="23" name="Group 22"/>
            <p:cNvGrpSpPr/>
            <p:nvPr/>
          </p:nvGrpSpPr>
          <p:grpSpPr>
            <a:xfrm>
              <a:off x="1617140" y="2208800"/>
              <a:ext cx="4588434" cy="1590475"/>
              <a:chOff x="1617140" y="2208800"/>
              <a:chExt cx="4588434" cy="1590475"/>
            </a:xfrm>
          </p:grpSpPr>
          <p:sp>
            <p:nvSpPr>
              <p:cNvPr id="24" name="Freeform 23"/>
              <p:cNvSpPr/>
              <p:nvPr/>
            </p:nvSpPr>
            <p:spPr>
              <a:xfrm rot="181861">
                <a:off x="3365579" y="2824026"/>
                <a:ext cx="1282931" cy="861972"/>
              </a:xfrm>
              <a:custGeom>
                <a:avLst/>
                <a:gdLst>
                  <a:gd name="connsiteX0" fmla="*/ 261938 w 304800"/>
                  <a:gd name="connsiteY0" fmla="*/ 204788 h 204788"/>
                  <a:gd name="connsiteX1" fmla="*/ 242888 w 304800"/>
                  <a:gd name="connsiteY1" fmla="*/ 128588 h 204788"/>
                  <a:gd name="connsiteX2" fmla="*/ 33338 w 304800"/>
                  <a:gd name="connsiteY2" fmla="*/ 180975 h 204788"/>
                  <a:gd name="connsiteX3" fmla="*/ 238125 w 304800"/>
                  <a:gd name="connsiteY3" fmla="*/ 133350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35743 w 304800"/>
                  <a:gd name="connsiteY3" fmla="*/ 135731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5731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3838 w 304800"/>
                  <a:gd name="connsiteY4" fmla="*/ 95250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54794 w 304800"/>
                  <a:gd name="connsiteY1" fmla="*/ 130970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4908 w 304800"/>
                  <a:gd name="connsiteY6" fmla="*/ 8453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51170 w 304800"/>
                  <a:gd name="connsiteY2" fmla="*/ 153970 h 204788"/>
                  <a:gd name="connsiteX3" fmla="*/ 244080 w 304800"/>
                  <a:gd name="connsiteY3" fmla="*/ 130140 h 204788"/>
                  <a:gd name="connsiteX4" fmla="*/ 226220 w 304800"/>
                  <a:gd name="connsiteY4" fmla="*/ 85725 h 204788"/>
                  <a:gd name="connsiteX5" fmla="*/ 40482 w 304800"/>
                  <a:gd name="connsiteY5" fmla="*/ 135731 h 204788"/>
                  <a:gd name="connsiteX6" fmla="*/ 224908 w 304800"/>
                  <a:gd name="connsiteY6" fmla="*/ 84535 h 204788"/>
                  <a:gd name="connsiteX7" fmla="*/ 200025 w 304800"/>
                  <a:gd name="connsiteY7" fmla="*/ 42863 h 204788"/>
                  <a:gd name="connsiteX8" fmla="*/ 0 w 304800"/>
                  <a:gd name="connsiteY8" fmla="*/ 119063 h 204788"/>
                  <a:gd name="connsiteX9" fmla="*/ 304800 w 304800"/>
                  <a:gd name="connsiteY9" fmla="*/ 0 h 20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204788">
                    <a:moveTo>
                      <a:pt x="261938" y="204788"/>
                    </a:moveTo>
                    <a:lnTo>
                      <a:pt x="245269" y="133351"/>
                    </a:lnTo>
                    <a:lnTo>
                      <a:pt x="51170" y="153970"/>
                    </a:lnTo>
                    <a:lnTo>
                      <a:pt x="244080" y="130140"/>
                    </a:lnTo>
                    <a:cubicBezTo>
                      <a:pt x="243896" y="117296"/>
                      <a:pt x="232173" y="100530"/>
                      <a:pt x="226220" y="85725"/>
                    </a:cubicBezTo>
                    <a:lnTo>
                      <a:pt x="40482" y="135731"/>
                    </a:lnTo>
                    <a:lnTo>
                      <a:pt x="224908" y="84535"/>
                    </a:lnTo>
                    <a:cubicBezTo>
                      <a:pt x="220004" y="70465"/>
                      <a:pt x="208319" y="56754"/>
                      <a:pt x="200025" y="42863"/>
                    </a:cubicBezTo>
                    <a:lnTo>
                      <a:pt x="0" y="119063"/>
                    </a:lnTo>
                    <a:lnTo>
                      <a:pt x="304800" y="0"/>
                    </a:ln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rot="245974">
                <a:off x="4615758" y="3012052"/>
                <a:ext cx="994495" cy="266171"/>
              </a:xfrm>
              <a:custGeom>
                <a:avLst/>
                <a:gdLst>
                  <a:gd name="connsiteX0" fmla="*/ 0 w 233363"/>
                  <a:gd name="connsiteY0" fmla="*/ 71437 h 109537"/>
                  <a:gd name="connsiteX1" fmla="*/ 100013 w 233363"/>
                  <a:gd name="connsiteY1" fmla="*/ 23812 h 109537"/>
                  <a:gd name="connsiteX2" fmla="*/ 233363 w 233363"/>
                  <a:gd name="connsiteY2" fmla="*/ 0 h 109537"/>
                  <a:gd name="connsiteX3" fmla="*/ 214313 w 233363"/>
                  <a:gd name="connsiteY3" fmla="*/ 90487 h 109537"/>
                  <a:gd name="connsiteX4" fmla="*/ 104775 w 233363"/>
                  <a:gd name="connsiteY4" fmla="*/ 109537 h 109537"/>
                  <a:gd name="connsiteX5" fmla="*/ 219075 w 233363"/>
                  <a:gd name="connsiteY5" fmla="*/ 90487 h 109537"/>
                  <a:gd name="connsiteX0" fmla="*/ 0 w 233363"/>
                  <a:gd name="connsiteY0" fmla="*/ 74386 h 112486"/>
                  <a:gd name="connsiteX1" fmla="*/ 100013 w 233363"/>
                  <a:gd name="connsiteY1" fmla="*/ 26761 h 112486"/>
                  <a:gd name="connsiteX2" fmla="*/ 233363 w 233363"/>
                  <a:gd name="connsiteY2" fmla="*/ 2949 h 112486"/>
                  <a:gd name="connsiteX3" fmla="*/ 214313 w 233363"/>
                  <a:gd name="connsiteY3" fmla="*/ 93436 h 112486"/>
                  <a:gd name="connsiteX4" fmla="*/ 104775 w 233363"/>
                  <a:gd name="connsiteY4" fmla="*/ 112486 h 112486"/>
                  <a:gd name="connsiteX5" fmla="*/ 219075 w 233363"/>
                  <a:gd name="connsiteY5" fmla="*/ 93436 h 112486"/>
                  <a:gd name="connsiteX0" fmla="*/ 0 w 233514"/>
                  <a:gd name="connsiteY0" fmla="*/ 78523 h 116623"/>
                  <a:gd name="connsiteX1" fmla="*/ 100013 w 233514"/>
                  <a:gd name="connsiteY1" fmla="*/ 30898 h 116623"/>
                  <a:gd name="connsiteX2" fmla="*/ 233363 w 233514"/>
                  <a:gd name="connsiteY2" fmla="*/ 7086 h 116623"/>
                  <a:gd name="connsiteX3" fmla="*/ 214313 w 233514"/>
                  <a:gd name="connsiteY3" fmla="*/ 97573 h 116623"/>
                  <a:gd name="connsiteX4" fmla="*/ 104775 w 233514"/>
                  <a:gd name="connsiteY4" fmla="*/ 116623 h 116623"/>
                  <a:gd name="connsiteX5" fmla="*/ 219075 w 233514"/>
                  <a:gd name="connsiteY5" fmla="*/ 97573 h 116623"/>
                  <a:gd name="connsiteX0" fmla="*/ 0 w 238627"/>
                  <a:gd name="connsiteY0" fmla="*/ 78523 h 116623"/>
                  <a:gd name="connsiteX1" fmla="*/ 100013 w 238627"/>
                  <a:gd name="connsiteY1" fmla="*/ 30898 h 116623"/>
                  <a:gd name="connsiteX2" fmla="*/ 233363 w 238627"/>
                  <a:gd name="connsiteY2" fmla="*/ 7086 h 116623"/>
                  <a:gd name="connsiteX3" fmla="*/ 214313 w 238627"/>
                  <a:gd name="connsiteY3" fmla="*/ 97573 h 116623"/>
                  <a:gd name="connsiteX4" fmla="*/ 104775 w 238627"/>
                  <a:gd name="connsiteY4" fmla="*/ 116623 h 116623"/>
                  <a:gd name="connsiteX5" fmla="*/ 219075 w 238627"/>
                  <a:gd name="connsiteY5" fmla="*/ 97573 h 116623"/>
                  <a:gd name="connsiteX0" fmla="*/ 0 w 238627"/>
                  <a:gd name="connsiteY0" fmla="*/ 78523 h 116623"/>
                  <a:gd name="connsiteX1" fmla="*/ 100013 w 238627"/>
                  <a:gd name="connsiteY1" fmla="*/ 30898 h 116623"/>
                  <a:gd name="connsiteX2" fmla="*/ 233363 w 238627"/>
                  <a:gd name="connsiteY2" fmla="*/ 7086 h 116623"/>
                  <a:gd name="connsiteX3" fmla="*/ 214313 w 238627"/>
                  <a:gd name="connsiteY3" fmla="*/ 97573 h 116623"/>
                  <a:gd name="connsiteX4" fmla="*/ 104775 w 238627"/>
                  <a:gd name="connsiteY4" fmla="*/ 116623 h 116623"/>
                  <a:gd name="connsiteX0" fmla="*/ 0 w 234801"/>
                  <a:gd name="connsiteY0" fmla="*/ 53450 h 91550"/>
                  <a:gd name="connsiteX1" fmla="*/ 100013 w 234801"/>
                  <a:gd name="connsiteY1" fmla="*/ 5825 h 91550"/>
                  <a:gd name="connsiteX2" fmla="*/ 228937 w 234801"/>
                  <a:gd name="connsiteY2" fmla="*/ 15227 h 91550"/>
                  <a:gd name="connsiteX3" fmla="*/ 214313 w 234801"/>
                  <a:gd name="connsiteY3" fmla="*/ 72500 h 91550"/>
                  <a:gd name="connsiteX4" fmla="*/ 104775 w 234801"/>
                  <a:gd name="connsiteY4" fmla="*/ 91550 h 91550"/>
                  <a:gd name="connsiteX0" fmla="*/ 0 w 235230"/>
                  <a:gd name="connsiteY0" fmla="*/ 40329 h 78429"/>
                  <a:gd name="connsiteX1" fmla="*/ 105017 w 235230"/>
                  <a:gd name="connsiteY1" fmla="*/ 15033 h 78429"/>
                  <a:gd name="connsiteX2" fmla="*/ 228937 w 235230"/>
                  <a:gd name="connsiteY2" fmla="*/ 2106 h 78429"/>
                  <a:gd name="connsiteX3" fmla="*/ 214313 w 235230"/>
                  <a:gd name="connsiteY3" fmla="*/ 59379 h 78429"/>
                  <a:gd name="connsiteX4" fmla="*/ 104775 w 235230"/>
                  <a:gd name="connsiteY4" fmla="*/ 78429 h 78429"/>
                  <a:gd name="connsiteX0" fmla="*/ 0 w 235230"/>
                  <a:gd name="connsiteY0" fmla="*/ 40329 h 64420"/>
                  <a:gd name="connsiteX1" fmla="*/ 105017 w 235230"/>
                  <a:gd name="connsiteY1" fmla="*/ 15033 h 64420"/>
                  <a:gd name="connsiteX2" fmla="*/ 228937 w 235230"/>
                  <a:gd name="connsiteY2" fmla="*/ 2106 h 64420"/>
                  <a:gd name="connsiteX3" fmla="*/ 214313 w 235230"/>
                  <a:gd name="connsiteY3" fmla="*/ 59379 h 64420"/>
                  <a:gd name="connsiteX4" fmla="*/ 31171 w 235230"/>
                  <a:gd name="connsiteY4" fmla="*/ 64420 h 64420"/>
                  <a:gd name="connsiteX0" fmla="*/ 0 w 236273"/>
                  <a:gd name="connsiteY0" fmla="*/ 39146 h 63237"/>
                  <a:gd name="connsiteX1" fmla="*/ 105017 w 236273"/>
                  <a:gd name="connsiteY1" fmla="*/ 13850 h 63237"/>
                  <a:gd name="connsiteX2" fmla="*/ 228937 w 236273"/>
                  <a:gd name="connsiteY2" fmla="*/ 923 h 63237"/>
                  <a:gd name="connsiteX3" fmla="*/ 218581 w 236273"/>
                  <a:gd name="connsiteY3" fmla="*/ 38605 h 63237"/>
                  <a:gd name="connsiteX4" fmla="*/ 31171 w 236273"/>
                  <a:gd name="connsiteY4" fmla="*/ 63237 h 63237"/>
                  <a:gd name="connsiteX0" fmla="*/ 0 w 236273"/>
                  <a:gd name="connsiteY0" fmla="*/ 39146 h 63237"/>
                  <a:gd name="connsiteX1" fmla="*/ 105017 w 236273"/>
                  <a:gd name="connsiteY1" fmla="*/ 13850 h 63237"/>
                  <a:gd name="connsiteX2" fmla="*/ 228937 w 236273"/>
                  <a:gd name="connsiteY2" fmla="*/ 923 h 63237"/>
                  <a:gd name="connsiteX3" fmla="*/ 218581 w 236273"/>
                  <a:gd name="connsiteY3" fmla="*/ 38605 h 63237"/>
                  <a:gd name="connsiteX4" fmla="*/ 31171 w 236273"/>
                  <a:gd name="connsiteY4" fmla="*/ 63237 h 63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273" h="63237">
                    <a:moveTo>
                      <a:pt x="0" y="39146"/>
                    </a:moveTo>
                    <a:cubicBezTo>
                      <a:pt x="33338" y="23271"/>
                      <a:pt x="66861" y="20220"/>
                      <a:pt x="105017" y="13850"/>
                    </a:cubicBezTo>
                    <a:cubicBezTo>
                      <a:pt x="143173" y="7480"/>
                      <a:pt x="210010" y="-3203"/>
                      <a:pt x="228937" y="923"/>
                    </a:cubicBezTo>
                    <a:cubicBezTo>
                      <a:pt x="247864" y="5049"/>
                      <a:pt x="224935" y="24324"/>
                      <a:pt x="218581" y="38605"/>
                    </a:cubicBezTo>
                    <a:lnTo>
                      <a:pt x="31171" y="63237"/>
                    </a:ln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3226854" y="3122259"/>
                <a:ext cx="133003" cy="677016"/>
              </a:xfrm>
              <a:custGeom>
                <a:avLst/>
                <a:gdLst>
                  <a:gd name="connsiteX0" fmla="*/ 66675 w 66675"/>
                  <a:gd name="connsiteY0" fmla="*/ 185738 h 185738"/>
                  <a:gd name="connsiteX1" fmla="*/ 0 w 66675"/>
                  <a:gd name="connsiteY1" fmla="*/ 0 h 185738"/>
                  <a:gd name="connsiteX0" fmla="*/ 34994 w 34994"/>
                  <a:gd name="connsiteY0" fmla="*/ 159714 h 159714"/>
                  <a:gd name="connsiteX1" fmla="*/ 0 w 34994"/>
                  <a:gd name="connsiteY1" fmla="*/ 0 h 159714"/>
                  <a:gd name="connsiteX0" fmla="*/ 31599 w 31599"/>
                  <a:gd name="connsiteY0" fmla="*/ 160846 h 160846"/>
                  <a:gd name="connsiteX1" fmla="*/ 0 w 31599"/>
                  <a:gd name="connsiteY1" fmla="*/ 0 h 160846"/>
                  <a:gd name="connsiteX0" fmla="*/ 31599 w 31599"/>
                  <a:gd name="connsiteY0" fmla="*/ 160846 h 160846"/>
                  <a:gd name="connsiteX1" fmla="*/ 0 w 31599"/>
                  <a:gd name="connsiteY1" fmla="*/ 0 h 160846"/>
                  <a:gd name="connsiteX0" fmla="*/ 31599 w 31599"/>
                  <a:gd name="connsiteY0" fmla="*/ 160846 h 160846"/>
                  <a:gd name="connsiteX1" fmla="*/ 0 w 31599"/>
                  <a:gd name="connsiteY1" fmla="*/ 0 h 160846"/>
                </a:gdLst>
                <a:ahLst/>
                <a:cxnLst>
                  <a:cxn ang="0">
                    <a:pos x="connsiteX0" y="connsiteY0"/>
                  </a:cxn>
                  <a:cxn ang="0">
                    <a:pos x="connsiteX1" y="connsiteY1"/>
                  </a:cxn>
                </a:cxnLst>
                <a:rect l="l" t="t" r="r" b="b"/>
                <a:pathLst>
                  <a:path w="31599" h="160846">
                    <a:moveTo>
                      <a:pt x="31599" y="160846"/>
                    </a:moveTo>
                    <a:cubicBezTo>
                      <a:pt x="21820" y="98933"/>
                      <a:pt x="14305" y="60782"/>
                      <a:pt x="0" y="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rot="245974">
                <a:off x="2223876" y="3149557"/>
                <a:ext cx="632588" cy="643098"/>
              </a:xfrm>
              <a:custGeom>
                <a:avLst/>
                <a:gdLst>
                  <a:gd name="connsiteX0" fmla="*/ 128587 w 138112"/>
                  <a:gd name="connsiteY0" fmla="*/ 180975 h 180975"/>
                  <a:gd name="connsiteX1" fmla="*/ 28575 w 138112"/>
                  <a:gd name="connsiteY1" fmla="*/ 19050 h 180975"/>
                  <a:gd name="connsiteX2" fmla="*/ 52387 w 138112"/>
                  <a:gd name="connsiteY2" fmla="*/ 52388 h 180975"/>
                  <a:gd name="connsiteX3" fmla="*/ 138112 w 138112"/>
                  <a:gd name="connsiteY3" fmla="*/ 0 h 180975"/>
                  <a:gd name="connsiteX4" fmla="*/ 0 w 138112"/>
                  <a:gd name="connsiteY4" fmla="*/ 76200 h 180975"/>
                  <a:gd name="connsiteX0" fmla="*/ 128587 w 138112"/>
                  <a:gd name="connsiteY0" fmla="*/ 180975 h 180975"/>
                  <a:gd name="connsiteX1" fmla="*/ 28575 w 138112"/>
                  <a:gd name="connsiteY1" fmla="*/ 19050 h 180975"/>
                  <a:gd name="connsiteX2" fmla="*/ 47625 w 138112"/>
                  <a:gd name="connsiteY2" fmla="*/ 50007 h 180975"/>
                  <a:gd name="connsiteX3" fmla="*/ 138112 w 138112"/>
                  <a:gd name="connsiteY3" fmla="*/ 0 h 180975"/>
                  <a:gd name="connsiteX4" fmla="*/ 0 w 138112"/>
                  <a:gd name="connsiteY4" fmla="*/ 76200 h 180975"/>
                  <a:gd name="connsiteX0" fmla="*/ 128587 w 146339"/>
                  <a:gd name="connsiteY0" fmla="*/ 161925 h 161925"/>
                  <a:gd name="connsiteX1" fmla="*/ 28575 w 146339"/>
                  <a:gd name="connsiteY1" fmla="*/ 0 h 161925"/>
                  <a:gd name="connsiteX2" fmla="*/ 47625 w 146339"/>
                  <a:gd name="connsiteY2" fmla="*/ 30957 h 161925"/>
                  <a:gd name="connsiteX3" fmla="*/ 146339 w 146339"/>
                  <a:gd name="connsiteY3" fmla="*/ 779 h 161925"/>
                  <a:gd name="connsiteX4" fmla="*/ 0 w 146339"/>
                  <a:gd name="connsiteY4" fmla="*/ 57150 h 161925"/>
                  <a:gd name="connsiteX0" fmla="*/ 132539 w 150291"/>
                  <a:gd name="connsiteY0" fmla="*/ 161925 h 161925"/>
                  <a:gd name="connsiteX1" fmla="*/ 32527 w 150291"/>
                  <a:gd name="connsiteY1" fmla="*/ 0 h 161925"/>
                  <a:gd name="connsiteX2" fmla="*/ 51577 w 150291"/>
                  <a:gd name="connsiteY2" fmla="*/ 30957 h 161925"/>
                  <a:gd name="connsiteX3" fmla="*/ 150291 w 150291"/>
                  <a:gd name="connsiteY3" fmla="*/ 779 h 161925"/>
                  <a:gd name="connsiteX4" fmla="*/ 0 w 150291"/>
                  <a:gd name="connsiteY4" fmla="*/ 49493 h 161925"/>
                  <a:gd name="connsiteX0" fmla="*/ 132539 w 150291"/>
                  <a:gd name="connsiteY0" fmla="*/ 161925 h 161925"/>
                  <a:gd name="connsiteX1" fmla="*/ 32527 w 150291"/>
                  <a:gd name="connsiteY1" fmla="*/ 0 h 161925"/>
                  <a:gd name="connsiteX2" fmla="*/ 51577 w 150291"/>
                  <a:gd name="connsiteY2" fmla="*/ 30957 h 161925"/>
                  <a:gd name="connsiteX3" fmla="*/ 150291 w 150291"/>
                  <a:gd name="connsiteY3" fmla="*/ 779 h 161925"/>
                  <a:gd name="connsiteX4" fmla="*/ 0 w 150291"/>
                  <a:gd name="connsiteY4" fmla="*/ 49493 h 161925"/>
                  <a:gd name="connsiteX0" fmla="*/ 132539 w 150291"/>
                  <a:gd name="connsiteY0" fmla="*/ 161925 h 161925"/>
                  <a:gd name="connsiteX1" fmla="*/ 32527 w 150291"/>
                  <a:gd name="connsiteY1" fmla="*/ 0 h 161925"/>
                  <a:gd name="connsiteX2" fmla="*/ 51577 w 150291"/>
                  <a:gd name="connsiteY2" fmla="*/ 30957 h 161925"/>
                  <a:gd name="connsiteX3" fmla="*/ 150291 w 150291"/>
                  <a:gd name="connsiteY3" fmla="*/ 779 h 161925"/>
                  <a:gd name="connsiteX4" fmla="*/ 0 w 150291"/>
                  <a:gd name="connsiteY4" fmla="*/ 49493 h 161925"/>
                  <a:gd name="connsiteX0" fmla="*/ 132539 w 150291"/>
                  <a:gd name="connsiteY0" fmla="*/ 163003 h 163003"/>
                  <a:gd name="connsiteX1" fmla="*/ 47575 w 150291"/>
                  <a:gd name="connsiteY1" fmla="*/ 0 h 163003"/>
                  <a:gd name="connsiteX2" fmla="*/ 51577 w 150291"/>
                  <a:gd name="connsiteY2" fmla="*/ 32035 h 163003"/>
                  <a:gd name="connsiteX3" fmla="*/ 150291 w 150291"/>
                  <a:gd name="connsiteY3" fmla="*/ 1857 h 163003"/>
                  <a:gd name="connsiteX4" fmla="*/ 0 w 150291"/>
                  <a:gd name="connsiteY4" fmla="*/ 50571 h 163003"/>
                  <a:gd name="connsiteX0" fmla="*/ 148445 w 150291"/>
                  <a:gd name="connsiteY0" fmla="*/ 152788 h 152788"/>
                  <a:gd name="connsiteX1" fmla="*/ 47575 w 150291"/>
                  <a:gd name="connsiteY1" fmla="*/ 0 h 152788"/>
                  <a:gd name="connsiteX2" fmla="*/ 51577 w 150291"/>
                  <a:gd name="connsiteY2" fmla="*/ 32035 h 152788"/>
                  <a:gd name="connsiteX3" fmla="*/ 150291 w 150291"/>
                  <a:gd name="connsiteY3" fmla="*/ 1857 h 152788"/>
                  <a:gd name="connsiteX4" fmla="*/ 0 w 150291"/>
                  <a:gd name="connsiteY4" fmla="*/ 50571 h 152788"/>
                  <a:gd name="connsiteX0" fmla="*/ 148445 w 150291"/>
                  <a:gd name="connsiteY0" fmla="*/ 152788 h 152788"/>
                  <a:gd name="connsiteX1" fmla="*/ 47575 w 150291"/>
                  <a:gd name="connsiteY1" fmla="*/ 0 h 152788"/>
                  <a:gd name="connsiteX2" fmla="*/ 65657 w 150291"/>
                  <a:gd name="connsiteY2" fmla="*/ 28001 h 152788"/>
                  <a:gd name="connsiteX3" fmla="*/ 150291 w 150291"/>
                  <a:gd name="connsiteY3" fmla="*/ 1857 h 152788"/>
                  <a:gd name="connsiteX4" fmla="*/ 0 w 150291"/>
                  <a:gd name="connsiteY4" fmla="*/ 50571 h 152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291" h="152788">
                    <a:moveTo>
                      <a:pt x="148445" y="152788"/>
                    </a:moveTo>
                    <a:lnTo>
                      <a:pt x="47575" y="0"/>
                    </a:lnTo>
                    <a:lnTo>
                      <a:pt x="65657" y="28001"/>
                    </a:lnTo>
                    <a:lnTo>
                      <a:pt x="150291" y="1857"/>
                    </a:lnTo>
                    <a:cubicBezTo>
                      <a:pt x="102235" y="14923"/>
                      <a:pt x="51199" y="33876"/>
                      <a:pt x="0" y="50571"/>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rot="245974">
                <a:off x="5392731" y="3305531"/>
                <a:ext cx="812843" cy="232872"/>
              </a:xfrm>
              <a:custGeom>
                <a:avLst/>
                <a:gdLst>
                  <a:gd name="connsiteX0" fmla="*/ 14287 w 180975"/>
                  <a:gd name="connsiteY0" fmla="*/ 0 h 52387"/>
                  <a:gd name="connsiteX1" fmla="*/ 0 w 180975"/>
                  <a:gd name="connsiteY1" fmla="*/ 52387 h 52387"/>
                  <a:gd name="connsiteX2" fmla="*/ 180975 w 180975"/>
                  <a:gd name="connsiteY2" fmla="*/ 19050 h 52387"/>
                  <a:gd name="connsiteX0" fmla="*/ 24477 w 191165"/>
                  <a:gd name="connsiteY0" fmla="*/ 0 h 52659"/>
                  <a:gd name="connsiteX1" fmla="*/ 10190 w 191165"/>
                  <a:gd name="connsiteY1" fmla="*/ 52387 h 52659"/>
                  <a:gd name="connsiteX2" fmla="*/ 191165 w 191165"/>
                  <a:gd name="connsiteY2" fmla="*/ 19050 h 52659"/>
                  <a:gd name="connsiteX0" fmla="*/ 22585 w 189273"/>
                  <a:gd name="connsiteY0" fmla="*/ 0 h 57631"/>
                  <a:gd name="connsiteX1" fmla="*/ 8298 w 189273"/>
                  <a:gd name="connsiteY1" fmla="*/ 52387 h 57631"/>
                  <a:gd name="connsiteX2" fmla="*/ 189273 w 189273"/>
                  <a:gd name="connsiteY2" fmla="*/ 19050 h 57631"/>
                  <a:gd name="connsiteX0" fmla="*/ 22585 w 189273"/>
                  <a:gd name="connsiteY0" fmla="*/ 0 h 58839"/>
                  <a:gd name="connsiteX1" fmla="*/ 8298 w 189273"/>
                  <a:gd name="connsiteY1" fmla="*/ 52387 h 58839"/>
                  <a:gd name="connsiteX2" fmla="*/ 189273 w 189273"/>
                  <a:gd name="connsiteY2" fmla="*/ 19050 h 58839"/>
                  <a:gd name="connsiteX0" fmla="*/ 19284 w 193116"/>
                  <a:gd name="connsiteY0" fmla="*/ 0 h 55326"/>
                  <a:gd name="connsiteX1" fmla="*/ 12141 w 193116"/>
                  <a:gd name="connsiteY1" fmla="*/ 54769 h 55326"/>
                  <a:gd name="connsiteX2" fmla="*/ 193116 w 193116"/>
                  <a:gd name="connsiteY2" fmla="*/ 21432 h 55326"/>
                </a:gdLst>
                <a:ahLst/>
                <a:cxnLst>
                  <a:cxn ang="0">
                    <a:pos x="connsiteX0" y="connsiteY0"/>
                  </a:cxn>
                  <a:cxn ang="0">
                    <a:pos x="connsiteX1" y="connsiteY1"/>
                  </a:cxn>
                  <a:cxn ang="0">
                    <a:pos x="connsiteX2" y="connsiteY2"/>
                  </a:cxn>
                </a:cxnLst>
                <a:rect l="l" t="t" r="r" b="b"/>
                <a:pathLst>
                  <a:path w="193116" h="55326">
                    <a:moveTo>
                      <a:pt x="19284" y="0"/>
                    </a:moveTo>
                    <a:cubicBezTo>
                      <a:pt x="14522" y="17462"/>
                      <a:pt x="-16831" y="51197"/>
                      <a:pt x="12141" y="54769"/>
                    </a:cubicBezTo>
                    <a:cubicBezTo>
                      <a:pt x="41113" y="58341"/>
                      <a:pt x="132791" y="44451"/>
                      <a:pt x="193116" y="21432"/>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rot="245974">
                <a:off x="3009327" y="2208800"/>
                <a:ext cx="431032" cy="972225"/>
              </a:xfrm>
              <a:custGeom>
                <a:avLst/>
                <a:gdLst>
                  <a:gd name="connsiteX0" fmla="*/ 0 w 95250"/>
                  <a:gd name="connsiteY0" fmla="*/ 204788 h 204788"/>
                  <a:gd name="connsiteX1" fmla="*/ 95250 w 95250"/>
                  <a:gd name="connsiteY1" fmla="*/ 142875 h 204788"/>
                  <a:gd name="connsiteX2" fmla="*/ 0 w 95250"/>
                  <a:gd name="connsiteY2" fmla="*/ 138113 h 204788"/>
                  <a:gd name="connsiteX3" fmla="*/ 85725 w 95250"/>
                  <a:gd name="connsiteY3" fmla="*/ 0 h 204788"/>
                  <a:gd name="connsiteX0" fmla="*/ 31 w 95281"/>
                  <a:gd name="connsiteY0" fmla="*/ 204788 h 204788"/>
                  <a:gd name="connsiteX1" fmla="*/ 95281 w 95281"/>
                  <a:gd name="connsiteY1" fmla="*/ 142875 h 204788"/>
                  <a:gd name="connsiteX2" fmla="*/ 31 w 95281"/>
                  <a:gd name="connsiteY2" fmla="*/ 138113 h 204788"/>
                  <a:gd name="connsiteX3" fmla="*/ 85756 w 95281"/>
                  <a:gd name="connsiteY3" fmla="*/ 0 h 204788"/>
                  <a:gd name="connsiteX0" fmla="*/ 2232 w 97482"/>
                  <a:gd name="connsiteY0" fmla="*/ 204788 h 204788"/>
                  <a:gd name="connsiteX1" fmla="*/ 97482 w 97482"/>
                  <a:gd name="connsiteY1" fmla="*/ 142875 h 204788"/>
                  <a:gd name="connsiteX2" fmla="*/ 2232 w 97482"/>
                  <a:gd name="connsiteY2" fmla="*/ 138113 h 204788"/>
                  <a:gd name="connsiteX3" fmla="*/ 87957 w 97482"/>
                  <a:gd name="connsiteY3" fmla="*/ 0 h 204788"/>
                  <a:gd name="connsiteX0" fmla="*/ 11 w 102405"/>
                  <a:gd name="connsiteY0" fmla="*/ 230982 h 230982"/>
                  <a:gd name="connsiteX1" fmla="*/ 95261 w 102405"/>
                  <a:gd name="connsiteY1" fmla="*/ 169069 h 230982"/>
                  <a:gd name="connsiteX2" fmla="*/ 11 w 102405"/>
                  <a:gd name="connsiteY2" fmla="*/ 164307 h 230982"/>
                  <a:gd name="connsiteX3" fmla="*/ 102405 w 102405"/>
                  <a:gd name="connsiteY3" fmla="*/ 0 h 230982"/>
                  <a:gd name="connsiteX0" fmla="*/ 11 w 102405"/>
                  <a:gd name="connsiteY0" fmla="*/ 230982 h 230982"/>
                  <a:gd name="connsiteX1" fmla="*/ 95261 w 102405"/>
                  <a:gd name="connsiteY1" fmla="*/ 169069 h 230982"/>
                  <a:gd name="connsiteX2" fmla="*/ 11 w 102405"/>
                  <a:gd name="connsiteY2" fmla="*/ 164307 h 230982"/>
                  <a:gd name="connsiteX3" fmla="*/ 102405 w 102405"/>
                  <a:gd name="connsiteY3" fmla="*/ 0 h 230982"/>
                </a:gdLst>
                <a:ahLst/>
                <a:cxnLst>
                  <a:cxn ang="0">
                    <a:pos x="connsiteX0" y="connsiteY0"/>
                  </a:cxn>
                  <a:cxn ang="0">
                    <a:pos x="connsiteX1" y="connsiteY1"/>
                  </a:cxn>
                  <a:cxn ang="0">
                    <a:pos x="connsiteX2" y="connsiteY2"/>
                  </a:cxn>
                  <a:cxn ang="0">
                    <a:pos x="connsiteX3" y="connsiteY3"/>
                  </a:cxn>
                </a:cxnLst>
                <a:rect l="l" t="t" r="r" b="b"/>
                <a:pathLst>
                  <a:path w="102405" h="230982">
                    <a:moveTo>
                      <a:pt x="11" y="230982"/>
                    </a:moveTo>
                    <a:lnTo>
                      <a:pt x="95261" y="169069"/>
                    </a:lnTo>
                    <a:cubicBezTo>
                      <a:pt x="95261" y="157957"/>
                      <a:pt x="-1180" y="192485"/>
                      <a:pt x="11" y="164307"/>
                    </a:cubicBezTo>
                    <a:cubicBezTo>
                      <a:pt x="1202" y="136129"/>
                      <a:pt x="54780" y="43657"/>
                      <a:pt x="102405" y="0"/>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rot="245974">
                <a:off x="1617140" y="3341864"/>
                <a:ext cx="523131" cy="160206"/>
              </a:xfrm>
              <a:custGeom>
                <a:avLst/>
                <a:gdLst>
                  <a:gd name="connsiteX0" fmla="*/ 130969 w 130969"/>
                  <a:gd name="connsiteY0" fmla="*/ 0 h 71438"/>
                  <a:gd name="connsiteX1" fmla="*/ 0 w 130969"/>
                  <a:gd name="connsiteY1" fmla="*/ 71438 h 71438"/>
                  <a:gd name="connsiteX0" fmla="*/ 138238 w 138238"/>
                  <a:gd name="connsiteY0" fmla="*/ 0 h 17508"/>
                  <a:gd name="connsiteX1" fmla="*/ 0 w 138238"/>
                  <a:gd name="connsiteY1" fmla="*/ 17508 h 17508"/>
                  <a:gd name="connsiteX0" fmla="*/ 130496 w 130496"/>
                  <a:gd name="connsiteY0" fmla="*/ 0 h 30566"/>
                  <a:gd name="connsiteX1" fmla="*/ 0 w 130496"/>
                  <a:gd name="connsiteY1" fmla="*/ 30566 h 30566"/>
                  <a:gd name="connsiteX0" fmla="*/ 124286 w 124286"/>
                  <a:gd name="connsiteY0" fmla="*/ 0 h 38062"/>
                  <a:gd name="connsiteX1" fmla="*/ 0 w 124286"/>
                  <a:gd name="connsiteY1" fmla="*/ 38062 h 38062"/>
                  <a:gd name="connsiteX0" fmla="*/ 124286 w 124286"/>
                  <a:gd name="connsiteY0" fmla="*/ 0 h 38062"/>
                  <a:gd name="connsiteX1" fmla="*/ 0 w 124286"/>
                  <a:gd name="connsiteY1" fmla="*/ 38062 h 38062"/>
                  <a:gd name="connsiteX0" fmla="*/ 124286 w 124286"/>
                  <a:gd name="connsiteY0" fmla="*/ 0 h 38062"/>
                  <a:gd name="connsiteX1" fmla="*/ 0 w 124286"/>
                  <a:gd name="connsiteY1" fmla="*/ 38062 h 38062"/>
                </a:gdLst>
                <a:ahLst/>
                <a:cxnLst>
                  <a:cxn ang="0">
                    <a:pos x="connsiteX0" y="connsiteY0"/>
                  </a:cxn>
                  <a:cxn ang="0">
                    <a:pos x="connsiteX1" y="connsiteY1"/>
                  </a:cxn>
                </a:cxnLst>
                <a:rect l="l" t="t" r="r" b="b"/>
                <a:pathLst>
                  <a:path w="124286" h="38062">
                    <a:moveTo>
                      <a:pt x="124286" y="0"/>
                    </a:moveTo>
                    <a:cubicBezTo>
                      <a:pt x="83207" y="12284"/>
                      <a:pt x="53008" y="18116"/>
                      <a:pt x="0" y="38062"/>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p:cNvSpPr/>
              <p:nvPr/>
            </p:nvSpPr>
            <p:spPr>
              <a:xfrm rot="245974">
                <a:off x="1909280" y="3416502"/>
                <a:ext cx="625038" cy="163654"/>
              </a:xfrm>
              <a:custGeom>
                <a:avLst/>
                <a:gdLst>
                  <a:gd name="connsiteX0" fmla="*/ 150018 w 150018"/>
                  <a:gd name="connsiteY0" fmla="*/ 0 h 80962"/>
                  <a:gd name="connsiteX1" fmla="*/ 0 w 150018"/>
                  <a:gd name="connsiteY1" fmla="*/ 80962 h 80962"/>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 name="connsiteX0" fmla="*/ 148497 w 148497"/>
                  <a:gd name="connsiteY0" fmla="*/ 0 h 38881"/>
                  <a:gd name="connsiteX1" fmla="*/ 0 w 148497"/>
                  <a:gd name="connsiteY1" fmla="*/ 38881 h 38881"/>
                </a:gdLst>
                <a:ahLst/>
                <a:cxnLst>
                  <a:cxn ang="0">
                    <a:pos x="connsiteX0" y="connsiteY0"/>
                  </a:cxn>
                  <a:cxn ang="0">
                    <a:pos x="connsiteX1" y="connsiteY1"/>
                  </a:cxn>
                </a:cxnLst>
                <a:rect l="l" t="t" r="r" b="b"/>
                <a:pathLst>
                  <a:path w="148497" h="38881">
                    <a:moveTo>
                      <a:pt x="148497" y="0"/>
                    </a:moveTo>
                    <a:cubicBezTo>
                      <a:pt x="98729" y="14492"/>
                      <a:pt x="52025" y="24227"/>
                      <a:pt x="0" y="38881"/>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p:cNvSpPr/>
              <p:nvPr/>
            </p:nvSpPr>
            <p:spPr>
              <a:xfrm rot="21426454">
                <a:off x="1978211" y="3577366"/>
                <a:ext cx="643272" cy="123785"/>
              </a:xfrm>
              <a:custGeom>
                <a:avLst/>
                <a:gdLst>
                  <a:gd name="connsiteX0" fmla="*/ 154782 w 154782"/>
                  <a:gd name="connsiteY0" fmla="*/ 0 h 90488"/>
                  <a:gd name="connsiteX1" fmla="*/ 0 w 154782"/>
                  <a:gd name="connsiteY1" fmla="*/ 90488 h 90488"/>
                  <a:gd name="connsiteX0" fmla="*/ 152829 w 152829"/>
                  <a:gd name="connsiteY0" fmla="*/ 0 h 29409"/>
                  <a:gd name="connsiteX1" fmla="*/ 0 w 152829"/>
                  <a:gd name="connsiteY1" fmla="*/ 29409 h 29409"/>
                  <a:gd name="connsiteX0" fmla="*/ 152829 w 152829"/>
                  <a:gd name="connsiteY0" fmla="*/ 0 h 29409"/>
                  <a:gd name="connsiteX1" fmla="*/ 0 w 152829"/>
                  <a:gd name="connsiteY1" fmla="*/ 29409 h 29409"/>
                  <a:gd name="connsiteX0" fmla="*/ 152829 w 152829"/>
                  <a:gd name="connsiteY0" fmla="*/ 0 h 29409"/>
                  <a:gd name="connsiteX1" fmla="*/ 0 w 152829"/>
                  <a:gd name="connsiteY1" fmla="*/ 29409 h 29409"/>
                </a:gdLst>
                <a:ahLst/>
                <a:cxnLst>
                  <a:cxn ang="0">
                    <a:pos x="connsiteX0" y="connsiteY0"/>
                  </a:cxn>
                  <a:cxn ang="0">
                    <a:pos x="connsiteX1" y="connsiteY1"/>
                  </a:cxn>
                </a:cxnLst>
                <a:rect l="l" t="t" r="r" b="b"/>
                <a:pathLst>
                  <a:path w="152829" h="29409">
                    <a:moveTo>
                      <a:pt x="152829" y="0"/>
                    </a:moveTo>
                    <a:cubicBezTo>
                      <a:pt x="91978" y="11569"/>
                      <a:pt x="58477" y="19986"/>
                      <a:pt x="0" y="29409"/>
                    </a:cubicBezTo>
                  </a:path>
                </a:pathLst>
              </a:custGeom>
              <a:noFill/>
              <a:ln w="50800" cap="rnd">
                <a:solidFill>
                  <a:srgbClr val="C00000">
                    <a:alpha val="5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766560"/>
          </a:xfrm>
          <a:prstGeom prst="rect">
            <a:avLst/>
          </a:prstGeom>
        </p:spPr>
      </p:pic>
      <p:sp>
        <p:nvSpPr>
          <p:cNvPr id="2" name="Text Placeholder 1"/>
          <p:cNvSpPr>
            <a:spLocks noGrp="1"/>
          </p:cNvSpPr>
          <p:nvPr>
            <p:ph type="body" sz="quarter" idx="10"/>
          </p:nvPr>
        </p:nvSpPr>
        <p:spPr/>
        <p:txBody>
          <a:bodyPr/>
          <a:lstStyle/>
          <a:p>
            <a:r>
              <a:rPr lang="en-US" dirty="0"/>
              <a:t>Inscription mentioning Yahweh, from Beth </a:t>
            </a:r>
            <a:r>
              <a:rPr lang="en-US" dirty="0" err="1"/>
              <a:t>Loya</a:t>
            </a:r>
            <a:r>
              <a:rPr lang="en-US" dirty="0"/>
              <a:t>, 6th century BC</a:t>
            </a:r>
          </a:p>
        </p:txBody>
      </p:sp>
      <p:sp>
        <p:nvSpPr>
          <p:cNvPr id="3" name="Text Placeholder 2"/>
          <p:cNvSpPr>
            <a:spLocks noGrp="1"/>
          </p:cNvSpPr>
          <p:nvPr>
            <p:ph type="body" sz="quarter" idx="12"/>
          </p:nvPr>
        </p:nvSpPr>
        <p:spPr/>
        <p:txBody>
          <a:bodyPr/>
          <a:lstStyle/>
          <a:p>
            <a:r>
              <a:rPr lang="en-US" dirty="0"/>
              <a:t>7:13</a:t>
            </a:r>
          </a:p>
        </p:txBody>
      </p:sp>
      <p:sp>
        <p:nvSpPr>
          <p:cNvPr id="4" name="Title 3"/>
          <p:cNvSpPr>
            <a:spLocks noGrp="1"/>
          </p:cNvSpPr>
          <p:nvPr>
            <p:ph type="title"/>
          </p:nvPr>
        </p:nvSpPr>
        <p:spPr/>
        <p:txBody>
          <a:bodyPr/>
          <a:lstStyle/>
          <a:p>
            <a:r>
              <a:rPr lang="en-US" dirty="0"/>
              <a:t>He will build a house for my name</a:t>
            </a:r>
          </a:p>
        </p:txBody>
      </p:sp>
    </p:spTree>
    <p:extLst>
      <p:ext uri="{BB962C8B-B14F-4D97-AF65-F5344CB8AC3E}">
        <p14:creationId xmlns:p14="http://schemas.microsoft.com/office/powerpoint/2010/main" val="252300189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device&#10;&#10;Description automatically generated">
            <a:extLst>
              <a:ext uri="{FF2B5EF4-FFF2-40B4-BE49-F238E27FC236}">
                <a16:creationId xmlns:a16="http://schemas.microsoft.com/office/drawing/2014/main" id="{6162036F-BB4B-4A72-97C9-718BA252F537}"/>
              </a:ext>
            </a:extLst>
          </p:cNvPr>
          <p:cNvPicPr>
            <a:picLocks noChangeAspect="1"/>
          </p:cNvPicPr>
          <p:nvPr/>
        </p:nvPicPr>
        <p:blipFill rotWithShape="1">
          <a:blip r:embed="rId3">
            <a:extLst>
              <a:ext uri="{28A0092B-C50C-407E-A947-70E740481C1C}">
                <a14:useLocalDpi xmlns:a14="http://schemas.microsoft.com/office/drawing/2010/main" val="0"/>
              </a:ext>
            </a:extLst>
          </a:blip>
          <a:srcRect l="1930" r="1930"/>
          <a:stretch/>
        </p:blipFill>
        <p:spPr>
          <a:xfrm>
            <a:off x="0" y="608901"/>
            <a:ext cx="9143999" cy="5640198"/>
          </a:xfrm>
          <a:prstGeom prst="rect">
            <a:avLst/>
          </a:prstGeom>
        </p:spPr>
      </p:pic>
      <p:sp>
        <p:nvSpPr>
          <p:cNvPr id="2" name="Text Placeholder 1"/>
          <p:cNvSpPr>
            <a:spLocks noGrp="1"/>
          </p:cNvSpPr>
          <p:nvPr>
            <p:ph type="body" sz="quarter" idx="10"/>
          </p:nvPr>
        </p:nvSpPr>
        <p:spPr/>
        <p:txBody>
          <a:bodyPr/>
          <a:lstStyle/>
          <a:p>
            <a:r>
              <a:rPr lang="en-US" dirty="0"/>
              <a:t>Statuette of a deity’s throne with worshippers, from Egypt, circa 6th–4th centuries BC</a:t>
            </a:r>
          </a:p>
        </p:txBody>
      </p:sp>
      <p:sp>
        <p:nvSpPr>
          <p:cNvPr id="3" name="Text Placeholder 2"/>
          <p:cNvSpPr>
            <a:spLocks noGrp="1"/>
          </p:cNvSpPr>
          <p:nvPr>
            <p:ph type="body" sz="quarter" idx="12"/>
          </p:nvPr>
        </p:nvSpPr>
        <p:spPr/>
        <p:txBody>
          <a:bodyPr/>
          <a:lstStyle/>
          <a:p>
            <a:r>
              <a:rPr lang="en-US" dirty="0"/>
              <a:t>7:13</a:t>
            </a:r>
          </a:p>
        </p:txBody>
      </p:sp>
      <p:sp>
        <p:nvSpPr>
          <p:cNvPr id="4" name="Title 3"/>
          <p:cNvSpPr>
            <a:spLocks noGrp="1"/>
          </p:cNvSpPr>
          <p:nvPr>
            <p:ph type="title"/>
          </p:nvPr>
        </p:nvSpPr>
        <p:spPr/>
        <p:txBody>
          <a:bodyPr/>
          <a:lstStyle/>
          <a:p>
            <a:r>
              <a:rPr lang="en-US" dirty="0"/>
              <a:t>And I will establish the throne of his kingdom forever</a:t>
            </a:r>
          </a:p>
        </p:txBody>
      </p:sp>
    </p:spTree>
    <p:extLst>
      <p:ext uri="{BB962C8B-B14F-4D97-AF65-F5344CB8AC3E}">
        <p14:creationId xmlns:p14="http://schemas.microsoft.com/office/powerpoint/2010/main" val="34444918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East Jerusalem and Mt of Olives aerial from s.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East Jerusalem and Mt of Olives aerial from s.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Jerusalem\Temple Mount and City of David aerial from east, tb q010703.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Jerusalem\Temple Mount and City of David aerial from east, tb q010703.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City of David aerial from east.jpg"/>
</p:tagLst>
</file>

<file path=ppt/tags/tag6.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City of David aerial from east.jpg"/>
</p:tagLst>
</file>

<file path=ppt/tags/tag7.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zoom\Temple Mount and City of David aerial from sw closeup.jpg"/>
</p:tagLst>
</file>

<file path=ppt/tags/tag8.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zoom\Temple Mount and City of David aerial from sw closeup.jpg"/>
</p:tagLst>
</file>

<file path=ppt/tags/tag9.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City of David\sr\Tomb of David2.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1910</TotalTime>
  <Words>14941</Words>
  <Application>Microsoft Office PowerPoint</Application>
  <PresentationFormat>On-screen Show (4:3)</PresentationFormat>
  <Paragraphs>1078</Paragraphs>
  <Slides>131</Slides>
  <Notes>131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131</vt:i4>
      </vt:variant>
    </vt:vector>
  </HeadingPairs>
  <TitlesOfParts>
    <vt:vector size="135" baseType="lpstr">
      <vt:lpstr>Arial</vt:lpstr>
      <vt:lpstr>Calibri</vt:lpstr>
      <vt:lpstr>Times New Roman</vt:lpstr>
      <vt:lpstr>PhotoCompanion</vt:lpstr>
      <vt:lpstr>2 Samuel 7</vt:lpstr>
      <vt:lpstr>When the king lived in his house</vt:lpstr>
      <vt:lpstr>When the king lived in his house</vt:lpstr>
      <vt:lpstr>When the king lived in his house</vt:lpstr>
      <vt:lpstr>When the king lived in his house</vt:lpstr>
      <vt:lpstr>When the king lived in his house</vt:lpstr>
      <vt:lpstr>When the king lived in his house</vt:lpstr>
      <vt:lpstr>When the king lived in his house</vt:lpstr>
      <vt:lpstr>When the king lived in his house</vt:lpstr>
      <vt:lpstr>When the king lived in his house, and Yahweh had given him rest from all his enemies</vt:lpstr>
      <vt:lpstr>When the king lived in his house, and Yahweh had given him rest from all his enemies</vt:lpstr>
      <vt:lpstr>When the king lived in his house, and Yahweh had given him rest from all his enemies</vt:lpstr>
      <vt:lpstr>The king said to Nathan the prophet</vt:lpstr>
      <vt:lpstr>I live in a house of cedar</vt:lpstr>
      <vt:lpstr>I live in a house of cedar</vt:lpstr>
      <vt:lpstr>I live in a house of cedar</vt:lpstr>
      <vt:lpstr>I live in a house of cedar</vt:lpstr>
      <vt:lpstr>I live in a house of cedar</vt:lpstr>
      <vt:lpstr>I live in a house of cedar, but the ark of God dwells behind the curtains of a tent</vt:lpstr>
      <vt:lpstr>I live in a house of cedar, but the ark of God dwells behind the curtains of a tent</vt:lpstr>
      <vt:lpstr>I live in a house of cedar, but the ark of God dwells behind the curtains of a tent</vt:lpstr>
      <vt:lpstr>I live in a house of cedar, but the ark of God dwells behind the curtains of a tent</vt:lpstr>
      <vt:lpstr>I live in a house of cedar, but the ark of God dwells behind the curtains of a tent</vt:lpstr>
      <vt:lpstr>I live in a house of cedar, but the ark of God dwells behind the curtains of a tent</vt:lpstr>
      <vt:lpstr>I live in a house of cedar, but the ark of God dwells behind the curtains of a tent</vt:lpstr>
      <vt:lpstr>I live in a house of cedar, but the ark of God dwells behind the curtains of a tent</vt:lpstr>
      <vt:lpstr>Nathan said to the king, “Go, do all that is in your heart, for Yahweh is with you”</vt:lpstr>
      <vt:lpstr>But that same night the word of Yahweh came to Nathan</vt:lpstr>
      <vt:lpstr>Say to My servant David, “Are you the one who should build a house for me to dwell in?”</vt:lpstr>
      <vt:lpstr>Say to My servant David, “Are you the one who should build a house for me to dwell in?”</vt:lpstr>
      <vt:lpstr>Say to My servant David, “Are you the one who should build a house for me to dwell in?”</vt:lpstr>
      <vt:lpstr>For I have not lived in a house since the day that I brought up the sons of Israel from Egypt</vt:lpstr>
      <vt:lpstr>To this very day I have been moving about in a tent, even a tabernacle</vt:lpstr>
      <vt:lpstr>To this very day I have been moving about in a tent, even a tabernacle</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In all the places where I have moved with all the people of Israel</vt:lpstr>
      <vt:lpstr>Did I speak a word with any of the tribes of Israel, whom I commanded to shepherd my people</vt:lpstr>
      <vt:lpstr>Did I speak a word with any of the tribes of Israel, whom I commanded to shepherd my people</vt:lpstr>
      <vt:lpstr>Did I speak a word with any of the tribes of Israel, whom I commanded to shepherd my people</vt:lpstr>
      <vt:lpstr>Did I speak a word with any of the tribes of Israel, whom I commanded to shepherd my people</vt:lpstr>
      <vt:lpstr>Did I speak a word with any of the tribes of Israel, whom I commanded to shepherd my people</vt:lpstr>
      <vt:lpstr>Saying, “Why have you not built me a house of cedar?”</vt:lpstr>
      <vt:lpstr>Saying, “Why have you not built me a house of cedar?”</vt:lpstr>
      <vt:lpstr>Saying, “Why have you not built me a house of cedar?”</vt:lpstr>
      <vt:lpstr>I took you from the pasture, from following the sheep</vt:lpstr>
      <vt:lpstr>I took you from the pasture, from following the sheep</vt:lpstr>
      <vt:lpstr>I took you from the pasture, from following the sheep</vt:lpstr>
      <vt:lpstr>To be a prince over my people, over Israel</vt:lpstr>
      <vt:lpstr>I have been with you wherever you went and have cut off all your enemies from before you</vt:lpstr>
      <vt:lpstr>I have been with you wherever you went and have cut off all your enemies from before you</vt:lpstr>
      <vt:lpstr>I have been with you wherever you went and have cut off all your enemies from before you</vt:lpstr>
      <vt:lpstr>I have been with you wherever you went and have cut off all your enemies from before you</vt:lpstr>
      <vt:lpstr>I have been with you wherever you went and have cut off all your enemies from before you</vt:lpstr>
      <vt:lpstr>I have been with you wherever you went and have cut off all your enemies from before you</vt:lpstr>
      <vt:lpstr>I have been with you wherever you went and have cut off all your enemies from before you</vt:lpstr>
      <vt:lpstr>I have been with you wherever you went and have cut off all your enemies from before you</vt:lpstr>
      <vt:lpstr>I have been with you wherever you went and have cut off all your enemies from before you</vt:lpstr>
      <vt:lpstr>I will make your name great, like the names of the great men that are on the earth</vt:lpstr>
      <vt:lpstr>I will make your name great, like the names of the great men that are on the earth</vt:lpstr>
      <vt:lpstr>I will make your name great, like the names of the great men that are on the earth</vt:lpstr>
      <vt:lpstr>I will make your name great, like the names of the great men that are on the earth</vt:lpstr>
      <vt:lpstr>I will make your name great, like the names of the great men that are on the earth</vt:lpstr>
      <vt:lpstr>I will make your name great, like the names of the great men that are on the earth</vt:lpstr>
      <vt:lpstr>I will appoint a place for my people Israel</vt:lpstr>
      <vt:lpstr>I will appoint a place for my people Israel</vt:lpstr>
      <vt:lpstr>I will appoint a place for my people Israel</vt:lpstr>
      <vt:lpstr>I will appoint a place for my people Israel</vt:lpstr>
      <vt:lpstr>I will plant them, that they may live in their own place and not be disturbed</vt:lpstr>
      <vt:lpstr>I will plant them, that they may live in their own place and not be disturbed</vt:lpstr>
      <vt:lpstr>From the day that I commanded judges to be over my people Israel</vt:lpstr>
      <vt:lpstr>From the day that I commanded judges to be over my people Israel</vt:lpstr>
      <vt:lpstr>And I will give you rest from all your enemies</vt:lpstr>
      <vt:lpstr>Indeed, Yahweh will build a house for you</vt:lpstr>
      <vt:lpstr>When your days are fulfilled, and you lie down with your fathers</vt:lpstr>
      <vt:lpstr>When your days are fulfilled, and you lie down with your fathers</vt:lpstr>
      <vt:lpstr>When your days are fulfilled, and you lie down with your fathers</vt:lpstr>
      <vt:lpstr>When your days are fulfilled, and you lie down with your fathers</vt:lpstr>
      <vt:lpstr>When your days are fulfilled, and you lie down with your fathers</vt:lpstr>
      <vt:lpstr>When your days are fulfilled, and you lie down with your fathers</vt:lpstr>
      <vt:lpstr>When your days are fulfilled, and you lie down with your fathers</vt:lpstr>
      <vt:lpstr>When your days are fulfilled, and you lie down with your fathers</vt:lpstr>
      <vt:lpstr>When your days are fulfilled, and you lie down with your fathers</vt:lpstr>
      <vt:lpstr>I will raise up your descendant after you, who comes from you, and I will establish his kingdom</vt:lpstr>
      <vt:lpstr>He will build a house for my name</vt:lpstr>
      <vt:lpstr>He will build a house for my name</vt:lpstr>
      <vt:lpstr>And I will establish the throne of his kingdom forever</vt:lpstr>
      <vt:lpstr>When he commits iniquity, I will discipline him with the rod of men, and with stripes</vt:lpstr>
      <vt:lpstr>When he commits iniquity, I will discipline him with the rod of men, and with stripes</vt:lpstr>
      <vt:lpstr>My lovingkindness will not depart from him, as I took it from Saul, whom I removed</vt:lpstr>
      <vt:lpstr>Your house and your kingdom will endure before Me forever</vt:lpstr>
      <vt:lpstr>So Nathan spoke to David according to all these words and this vision</vt:lpstr>
      <vt:lpstr>Then David the king went in and sat before Yahweh</vt:lpstr>
      <vt:lpstr>Then David the king went in and sat before Yahweh</vt:lpstr>
      <vt:lpstr>And he said, “Who am I, O Lord Yahweh, and what is my house?”</vt:lpstr>
      <vt:lpstr>But this was only a small thing in Your eyes, O Lord Yahweh</vt:lpstr>
      <vt:lpstr>For You have spoken also of Your servant’s house regarding the distant future</vt:lpstr>
      <vt:lpstr>For You have spoken also of Your servant’s house regarding the distant future</vt:lpstr>
      <vt:lpstr>What more can your servant David say to you? For you know your servant, O Lord Yahweh!</vt:lpstr>
      <vt:lpstr>For Your word’s sake, and according to Your own heart, You have brought about all this greatness</vt:lpstr>
      <vt:lpstr>You are great, O Lord Yahweh, for there is none like You</vt:lpstr>
      <vt:lpstr>What nation is like Israel, whom You redeemed for Yourself out of Egypt?</vt:lpstr>
      <vt:lpstr>What nation is like Israel, whom You redeemed for Yourself out of Egypt?</vt:lpstr>
      <vt:lpstr>What nation is like Israel, whom You redeemed for Yourself out of Egypt?</vt:lpstr>
      <vt:lpstr>You redeemed them from the nations and their gods</vt:lpstr>
      <vt:lpstr>You redeemed them from the nations and their gods</vt:lpstr>
      <vt:lpstr>You redeemed them from the nations and their gods</vt:lpstr>
      <vt:lpstr>You redeemed them from the nations and their gods</vt:lpstr>
      <vt:lpstr>You have established Your people Israel for Yourself forever</vt:lpstr>
      <vt:lpstr>You, O Yahweh, have become their God</vt:lpstr>
      <vt:lpstr>You, O Yahweh, have become their God</vt:lpstr>
      <vt:lpstr>Now, O Lord Yahweh, confirm the word that You have spoken forever</vt:lpstr>
      <vt:lpstr>May Your name be magnified forever, saying, “Yahweh of hosts is God over Israel”</vt:lpstr>
      <vt:lpstr>May Your name be magnified forever, saying, “Yahweh of hosts is God over Israel”</vt:lpstr>
      <vt:lpstr>You have made a revelation to your servant, saying, “I will build you a house”</vt:lpstr>
      <vt:lpstr>On account of this Your servant has found courage to pray this prayer</vt:lpstr>
      <vt:lpstr>On account of this Your servant has found courage to pray this prayer</vt:lpstr>
      <vt:lpstr>You are God, and Your words are truth, and you have promised good things to Your servant</vt:lpstr>
      <vt:lpstr>Therefore let it please You to bless the house of Your servant, that it may continue forever</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7, Photo Companion to the Bible</dc:title>
  <dc:subject>Photo Companion to the Bible</dc:subject>
  <dc:creator>BiblePlaces.com</dc:creator>
  <cp:lastModifiedBy>Todd Bolen</cp:lastModifiedBy>
  <cp:revision>91</cp:revision>
  <dcterms:created xsi:type="dcterms:W3CDTF">2020-04-07T20:29:12Z</dcterms:created>
  <dcterms:modified xsi:type="dcterms:W3CDTF">2021-12-27T00:41:59Z</dcterms:modified>
</cp:coreProperties>
</file>